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527" r:id="rId2"/>
    <p:sldId id="555" r:id="rId3"/>
    <p:sldId id="556" r:id="rId4"/>
    <p:sldId id="578" r:id="rId5"/>
    <p:sldId id="1550" r:id="rId6"/>
    <p:sldId id="294" r:id="rId7"/>
    <p:sldId id="350" r:id="rId8"/>
    <p:sldId id="530" r:id="rId9"/>
    <p:sldId id="2984" r:id="rId10"/>
    <p:sldId id="432" r:id="rId11"/>
  </p:sldIdLst>
  <p:sldSz cx="9906000" cy="6858000" type="A4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CCFF"/>
    <a:srgbClr val="FF3300"/>
    <a:srgbClr val="000066"/>
    <a:srgbClr val="0099CC"/>
    <a:srgbClr val="333399"/>
    <a:srgbClr val="FFCCFF"/>
    <a:srgbClr val="99FFCC"/>
    <a:srgbClr val="FF99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244" y="4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2FCC049-3492-42B7-8083-67655E9B284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096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7BB84-4275-45EF-89AC-6B86B3AA02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578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0BB77-9399-48C0-978F-558E73EB1C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228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19B17-853A-48FA-AC72-58E2B28EDD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87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CB6DE-1FBC-4F77-8565-CAC8F8E03E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16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C219-0AAD-47DC-9ED0-E7D232B9E9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30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10F18-1EDE-4485-8B6C-5762F68236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61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F9C16-CDEC-4975-B140-F06553BE5D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21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40DB3-DF40-46E2-A200-FD5A126C65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87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7B3DF-8920-42E8-863D-05C3C6EC0D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87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0B4BC-A943-4140-BA07-3CE9462647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05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C953A-F13B-4FEF-B1D1-6A98DB77AE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47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B6D1051-CCF8-4031-8BD1-226B8E4B29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73050" y="2911489"/>
            <a:ext cx="9417050" cy="80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A3C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B4001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55000"/>
              </a:spcBef>
            </a:pPr>
            <a:r>
              <a:rPr lang="es-MX" altLang="es-PE" sz="5400" b="1" dirty="0">
                <a:latin typeface="Calibri" pitchFamily="34" charset="0"/>
                <a:cs typeface="Calibri" pitchFamily="34" charset="0"/>
              </a:rPr>
              <a:t>Alta gerencia para restaurantes</a:t>
            </a:r>
            <a:endParaRPr lang="es-ES" altLang="es-PE" sz="5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1" name="55 CuadroTexto"/>
          <p:cNvSpPr txBox="1">
            <a:spLocks noChangeArrowheads="1"/>
          </p:cNvSpPr>
          <p:nvPr/>
        </p:nvSpPr>
        <p:spPr bwMode="auto">
          <a:xfrm>
            <a:off x="2000250" y="5805488"/>
            <a:ext cx="5905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PE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Lima, 7 de mayo de 2020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-26988"/>
            <a:ext cx="3529013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60988F4-6003-4BDB-B9FC-11A024271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88"/>
            <a:ext cx="2143125" cy="21431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DECB786-DB8E-470B-BFCD-B7033D328C75}"/>
              </a:ext>
            </a:extLst>
          </p:cNvPr>
          <p:cNvSpPr txBox="1"/>
          <p:nvPr/>
        </p:nvSpPr>
        <p:spPr>
          <a:xfrm>
            <a:off x="5457056" y="4211796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3200" dirty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Carlos </a:t>
            </a:r>
            <a:r>
              <a:rPr lang="es-PE" sz="3200" dirty="0" err="1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Villajuana</a:t>
            </a:r>
            <a:endParaRPr lang="es-PE" sz="3200" dirty="0">
              <a:solidFill>
                <a:srgbClr val="0099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60363" y="2546350"/>
            <a:ext cx="9201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8000">
                <a:solidFill>
                  <a:srgbClr val="00FFFF"/>
                </a:solidFill>
                <a:latin typeface="Calibri" pitchFamily="34" charset="0"/>
              </a:rPr>
              <a:t>¡Muchas gracias !</a:t>
            </a:r>
            <a:endParaRPr lang="es-ES" sz="8000">
              <a:solidFill>
                <a:srgbClr val="00FFFF"/>
              </a:solidFill>
              <a:latin typeface="Calibri" pitchFamily="34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351088" y="5032375"/>
            <a:ext cx="670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MX" sz="4000">
                <a:solidFill>
                  <a:srgbClr val="00FFFF"/>
                </a:solidFill>
                <a:latin typeface="Calibri" pitchFamily="34" charset="0"/>
              </a:rPr>
              <a:t>cvillajuana@gmail.com</a:t>
            </a:r>
            <a:endParaRPr lang="es-ES" sz="4000">
              <a:solidFill>
                <a:srgbClr val="00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028"/>
          <p:cNvSpPr txBox="1">
            <a:spLocks noChangeArrowheads="1"/>
          </p:cNvSpPr>
          <p:nvPr/>
        </p:nvSpPr>
        <p:spPr bwMode="auto">
          <a:xfrm>
            <a:off x="560388" y="639763"/>
            <a:ext cx="8713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5400" b="1" i="1" dirty="0">
                <a:solidFill>
                  <a:srgbClr val="FF99FF"/>
                </a:solidFill>
                <a:latin typeface="Calibri" pitchFamily="34" charset="0"/>
                <a:cs typeface="Calibri" pitchFamily="34" charset="0"/>
              </a:rPr>
              <a:t>¿Qué hace un líder?</a:t>
            </a:r>
            <a:endParaRPr lang="es-ES" sz="5400" b="1" i="1" dirty="0">
              <a:solidFill>
                <a:srgbClr val="FF99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95" name="Text Box 1029"/>
          <p:cNvSpPr txBox="1">
            <a:spLocks noChangeArrowheads="1"/>
          </p:cNvSpPr>
          <p:nvPr/>
        </p:nvSpPr>
        <p:spPr bwMode="auto">
          <a:xfrm>
            <a:off x="546100" y="2238375"/>
            <a:ext cx="8870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480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… GESTIONA.</a:t>
            </a:r>
            <a:endParaRPr lang="es-ES" sz="480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28"/>
          <p:cNvSpPr txBox="1">
            <a:spLocks noChangeArrowheads="1"/>
          </p:cNvSpPr>
          <p:nvPr/>
        </p:nvSpPr>
        <p:spPr bwMode="auto">
          <a:xfrm>
            <a:off x="560388" y="404813"/>
            <a:ext cx="8713787" cy="110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es-MX" sz="6600" i="1" dirty="0">
                <a:solidFill>
                  <a:srgbClr val="FF99FF"/>
                </a:solidFill>
                <a:latin typeface="Calibri" pitchFamily="34" charset="0"/>
                <a:cs typeface="Calibri" pitchFamily="34" charset="0"/>
              </a:rPr>
              <a:t>¿Qué hace un líder?</a:t>
            </a:r>
            <a:endParaRPr lang="es-ES" sz="6600" i="1" dirty="0">
              <a:solidFill>
                <a:srgbClr val="FF99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5" name="Text Box 1029"/>
          <p:cNvSpPr txBox="1">
            <a:spLocks noChangeArrowheads="1"/>
          </p:cNvSpPr>
          <p:nvPr/>
        </p:nvSpPr>
        <p:spPr bwMode="auto">
          <a:xfrm>
            <a:off x="546100" y="1916113"/>
            <a:ext cx="8870950" cy="17549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spcBef>
                <a:spcPct val="50000"/>
              </a:spcBef>
              <a:defRPr/>
            </a:pPr>
            <a:r>
              <a:rPr lang="es-MX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Planifica, ejecuta y controla y emplea métodos para satisfacer de modo eficiente la función esencial de su organización.</a:t>
            </a:r>
            <a:endParaRPr lang="es-E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560388" y="5734050"/>
            <a:ext cx="8856662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spcBef>
                <a:spcPct val="50000"/>
              </a:spcBef>
              <a:defRPr/>
            </a:pPr>
            <a:r>
              <a:rPr lang="es-MX" dirty="0">
                <a:solidFill>
                  <a:srgbClr val="99FFCC"/>
                </a:solidFill>
                <a:latin typeface="Calibri" pitchFamily="34" charset="0"/>
                <a:cs typeface="Calibri" pitchFamily="34" charset="0"/>
              </a:rPr>
              <a:t>Tomado de: </a:t>
            </a:r>
            <a:r>
              <a:rPr lang="es-MX" dirty="0" err="1">
                <a:solidFill>
                  <a:srgbClr val="99FFCC"/>
                </a:solidFill>
                <a:latin typeface="Calibri" pitchFamily="34" charset="0"/>
                <a:cs typeface="Calibri" pitchFamily="34" charset="0"/>
              </a:rPr>
              <a:t>Villajuana</a:t>
            </a:r>
            <a:r>
              <a:rPr lang="es-MX" dirty="0">
                <a:solidFill>
                  <a:srgbClr val="99FFCC"/>
                </a:solidFill>
                <a:latin typeface="Calibri" pitchFamily="34" charset="0"/>
                <a:cs typeface="Calibri" pitchFamily="34" charset="0"/>
              </a:rPr>
              <a:t>, Carlos. (2018). </a:t>
            </a:r>
            <a:r>
              <a:rPr lang="es-MX" i="1" dirty="0">
                <a:solidFill>
                  <a:srgbClr val="99FFCC"/>
                </a:solidFill>
                <a:latin typeface="Calibri" pitchFamily="34" charset="0"/>
                <a:cs typeface="Calibri" pitchFamily="34" charset="0"/>
              </a:rPr>
              <a:t>Travesía estratégica: plan estratégico y </a:t>
            </a:r>
            <a:r>
              <a:rPr lang="es-MX" i="1" dirty="0" err="1">
                <a:solidFill>
                  <a:srgbClr val="99FFCC"/>
                </a:solidFill>
                <a:latin typeface="Calibri" pitchFamily="34" charset="0"/>
                <a:cs typeface="Calibri" pitchFamily="34" charset="0"/>
              </a:rPr>
              <a:t>Balanced</a:t>
            </a:r>
            <a:r>
              <a:rPr lang="es-MX" i="1" dirty="0">
                <a:solidFill>
                  <a:srgbClr val="99FF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MX" i="1" dirty="0" err="1">
                <a:solidFill>
                  <a:srgbClr val="99FFCC"/>
                </a:solidFill>
                <a:latin typeface="Calibri" pitchFamily="34" charset="0"/>
                <a:cs typeface="Calibri" pitchFamily="34" charset="0"/>
              </a:rPr>
              <a:t>Scorecard</a:t>
            </a:r>
            <a:r>
              <a:rPr lang="es-MX" dirty="0">
                <a:solidFill>
                  <a:srgbClr val="99FFCC"/>
                </a:solidFill>
                <a:latin typeface="Calibri" pitchFamily="34" charset="0"/>
                <a:cs typeface="Calibri" pitchFamily="34" charset="0"/>
              </a:rPr>
              <a:t>. Lima: Fondo Editorial UCH.</a:t>
            </a:r>
            <a:endParaRPr lang="es-ES" dirty="0">
              <a:solidFill>
                <a:srgbClr val="99FFC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86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B00ABCD4-E2BC-4A39-94EF-53AD8D242D1F}"/>
              </a:ext>
            </a:extLst>
          </p:cNvPr>
          <p:cNvSpPr txBox="1"/>
          <p:nvPr/>
        </p:nvSpPr>
        <p:spPr>
          <a:xfrm>
            <a:off x="4808984" y="-27384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3200" i="1" dirty="0">
                <a:latin typeface="Calibri" panose="020F0502020204030204" pitchFamily="34" charset="0"/>
                <a:cs typeface="Calibri" panose="020F0502020204030204" pitchFamily="34" charset="0"/>
              </a:rPr>
              <a:t>… Pero el éxito no es lineal</a:t>
            </a:r>
          </a:p>
        </p:txBody>
      </p:sp>
      <p:pic>
        <p:nvPicPr>
          <p:cNvPr id="1026" name="Picture 2" descr="Zoom Logo">
            <a:extLst>
              <a:ext uri="{FF2B5EF4-FFF2-40B4-BE49-F238E27FC236}">
                <a16:creationId xmlns:a16="http://schemas.microsoft.com/office/drawing/2014/main" id="{118C918D-EAD8-4E59-89F6-53B541C90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12" y="5384962"/>
            <a:ext cx="348518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inemark: Los clientes pueden entrar con su propia canchita y ...">
            <a:extLst>
              <a:ext uri="{FF2B5EF4-FFF2-40B4-BE49-F238E27FC236}">
                <a16:creationId xmlns:a16="http://schemas.microsoft.com/office/drawing/2014/main" id="{809D62C5-8133-4301-B7D0-64CAC7914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4" r="10301" b="11713"/>
          <a:stretch/>
        </p:blipFill>
        <p:spPr bwMode="auto">
          <a:xfrm>
            <a:off x="453879" y="342402"/>
            <a:ext cx="2880321" cy="193246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237AD36-C51C-4220-81F6-0F841750B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544" y="620688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CA1A1EE-9F74-4E1A-8402-FF6493637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817" y="2821287"/>
            <a:ext cx="1759841" cy="175984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ogo de Movistar: la historia y el significado del logotipo, la ...">
            <a:extLst>
              <a:ext uri="{FF2B5EF4-FFF2-40B4-BE49-F238E27FC236}">
                <a16:creationId xmlns:a16="http://schemas.microsoft.com/office/drawing/2014/main" id="{22777491-A35D-4F67-B47A-52E928009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3" t="-400" r="20197"/>
          <a:stretch/>
        </p:blipFill>
        <p:spPr bwMode="auto">
          <a:xfrm>
            <a:off x="758808" y="2708920"/>
            <a:ext cx="1902752" cy="175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alón de conferencias en Ciudad de Tacna">
            <a:extLst>
              <a:ext uri="{FF2B5EF4-FFF2-40B4-BE49-F238E27FC236}">
                <a16:creationId xmlns:a16="http://schemas.microsoft.com/office/drawing/2014/main" id="{9AC76001-BAA9-44C9-A5D3-DF1E120B23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34"/>
          <a:stretch/>
        </p:blipFill>
        <p:spPr bwMode="auto">
          <a:xfrm>
            <a:off x="344488" y="4880906"/>
            <a:ext cx="2731393" cy="193247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: curvado 14">
            <a:extLst>
              <a:ext uri="{FF2B5EF4-FFF2-40B4-BE49-F238E27FC236}">
                <a16:creationId xmlns:a16="http://schemas.microsoft.com/office/drawing/2014/main" id="{40BF2832-7F05-4E0F-BD59-7CDFDE128156}"/>
              </a:ext>
            </a:extLst>
          </p:cNvPr>
          <p:cNvCxnSpPr>
            <a:stCxn id="1030" idx="3"/>
            <a:endCxn id="1032" idx="1"/>
          </p:cNvCxnSpPr>
          <p:nvPr/>
        </p:nvCxnSpPr>
        <p:spPr>
          <a:xfrm>
            <a:off x="3334200" y="1308637"/>
            <a:ext cx="3086344" cy="306471"/>
          </a:xfrm>
          <a:prstGeom prst="curvedConnector3">
            <a:avLst/>
          </a:prstGeom>
          <a:ln w="92075">
            <a:solidFill>
              <a:srgbClr val="FF0000"/>
            </a:solidFill>
            <a:prstDash val="sysDot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curvado 23">
            <a:extLst>
              <a:ext uri="{FF2B5EF4-FFF2-40B4-BE49-F238E27FC236}">
                <a16:creationId xmlns:a16="http://schemas.microsoft.com/office/drawing/2014/main" id="{8B19036E-B5B5-445B-8B78-6C6ACB782425}"/>
              </a:ext>
            </a:extLst>
          </p:cNvPr>
          <p:cNvCxnSpPr>
            <a:cxnSpLocks/>
            <a:stCxn id="1038" idx="3"/>
            <a:endCxn id="1026" idx="1"/>
          </p:cNvCxnSpPr>
          <p:nvPr/>
        </p:nvCxnSpPr>
        <p:spPr>
          <a:xfrm flipV="1">
            <a:off x="3075881" y="5781006"/>
            <a:ext cx="2885231" cy="66135"/>
          </a:xfrm>
          <a:prstGeom prst="curvedConnector3">
            <a:avLst/>
          </a:prstGeom>
          <a:ln w="92075">
            <a:solidFill>
              <a:srgbClr val="FF0000"/>
            </a:solidFill>
            <a:prstDash val="sysDot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: curvado 24">
            <a:extLst>
              <a:ext uri="{FF2B5EF4-FFF2-40B4-BE49-F238E27FC236}">
                <a16:creationId xmlns:a16="http://schemas.microsoft.com/office/drawing/2014/main" id="{E563D034-0DF3-4650-A224-E9A5D0535D64}"/>
              </a:ext>
            </a:extLst>
          </p:cNvPr>
          <p:cNvCxnSpPr>
            <a:cxnSpLocks/>
            <a:stCxn id="1036" idx="3"/>
            <a:endCxn id="1034" idx="1"/>
          </p:cNvCxnSpPr>
          <p:nvPr/>
        </p:nvCxnSpPr>
        <p:spPr>
          <a:xfrm>
            <a:off x="2661560" y="3588841"/>
            <a:ext cx="3952257" cy="112367"/>
          </a:xfrm>
          <a:prstGeom prst="curvedConnector3">
            <a:avLst/>
          </a:prstGeom>
          <a:ln w="92075">
            <a:solidFill>
              <a:srgbClr val="FF0000"/>
            </a:solidFill>
            <a:prstDash val="sysDot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88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B00ABCD4-E2BC-4A39-94EF-53AD8D242D1F}"/>
              </a:ext>
            </a:extLst>
          </p:cNvPr>
          <p:cNvSpPr txBox="1"/>
          <p:nvPr/>
        </p:nvSpPr>
        <p:spPr>
          <a:xfrm>
            <a:off x="4088904" y="-27384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3200" b="1" i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Por eso, … nada es estable</a:t>
            </a:r>
          </a:p>
        </p:txBody>
      </p:sp>
      <p:pic>
        <p:nvPicPr>
          <p:cNvPr id="3074" name="Picture 2" descr="Mushroom cloud in McDonalds fries">
            <a:extLst>
              <a:ext uri="{FF2B5EF4-FFF2-40B4-BE49-F238E27FC236}">
                <a16:creationId xmlns:a16="http://schemas.microsoft.com/office/drawing/2014/main" id="{593A831B-2296-4423-9475-FE3018344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2"/>
          <a:stretch/>
        </p:blipFill>
        <p:spPr bwMode="auto">
          <a:xfrm>
            <a:off x="6529652" y="980729"/>
            <a:ext cx="2830230" cy="410445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A2C14E7-9695-4CA9-8AC9-1F2FA78D7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15350" r="18367" b="3800"/>
          <a:stretch/>
        </p:blipFill>
        <p:spPr bwMode="auto">
          <a:xfrm>
            <a:off x="776536" y="980729"/>
            <a:ext cx="2931752" cy="410445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1EB7D13-C509-44A2-A69B-FE1B203F03A8}"/>
              </a:ext>
            </a:extLst>
          </p:cNvPr>
          <p:cNvSpPr txBox="1"/>
          <p:nvPr/>
        </p:nvSpPr>
        <p:spPr>
          <a:xfrm>
            <a:off x="56456" y="5141510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Fortune</a:t>
            </a:r>
            <a:r>
              <a:rPr lang="es-P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2011: </a:t>
            </a:r>
          </a:p>
          <a:p>
            <a:pPr algn="ctr"/>
            <a:r>
              <a:rPr lang="es-PE" sz="3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es-PE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 McDonald’s </a:t>
            </a:r>
            <a:r>
              <a:rPr lang="es-PE" sz="3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wins</a:t>
            </a:r>
            <a:r>
              <a:rPr lang="es-PE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PE" sz="3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es-PE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3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economy</a:t>
            </a:r>
            <a:endParaRPr lang="es-P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B4CF18D-999B-4403-819A-2CE16F2B08A9}"/>
              </a:ext>
            </a:extLst>
          </p:cNvPr>
          <p:cNvSpPr txBox="1"/>
          <p:nvPr/>
        </p:nvSpPr>
        <p:spPr>
          <a:xfrm>
            <a:off x="6321152" y="5140349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Fortune</a:t>
            </a:r>
            <a:r>
              <a:rPr lang="es-P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2014: </a:t>
            </a:r>
          </a:p>
          <a:p>
            <a:pPr algn="ctr"/>
            <a:r>
              <a:rPr lang="en-US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Fallen Arches</a:t>
            </a:r>
            <a:endParaRPr lang="es-PE" sz="3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lecha: a la derecha con bandas 2">
            <a:extLst>
              <a:ext uri="{FF2B5EF4-FFF2-40B4-BE49-F238E27FC236}">
                <a16:creationId xmlns:a16="http://schemas.microsoft.com/office/drawing/2014/main" id="{C4CA99DD-0021-4506-8C95-6BE28D36D4C5}"/>
              </a:ext>
            </a:extLst>
          </p:cNvPr>
          <p:cNvSpPr/>
          <p:nvPr/>
        </p:nvSpPr>
        <p:spPr>
          <a:xfrm>
            <a:off x="4160912" y="2492896"/>
            <a:ext cx="2088232" cy="1512168"/>
          </a:xfrm>
          <a:prstGeom prst="striped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526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las edades de la histo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460375" y="160338"/>
            <a:ext cx="9029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>
                <a:latin typeface="Calibri" pitchFamily="34" charset="0"/>
                <a:cs typeface="Calibri" pitchFamily="34" charset="0"/>
              </a:rPr>
              <a:t>¿Qué hacer? </a:t>
            </a:r>
            <a:r>
              <a:rPr lang="es-MX" sz="2800" b="1" dirty="0">
                <a:latin typeface="Calibri" pitchFamily="34" charset="0"/>
                <a:cs typeface="Calibri" pitchFamily="34" charset="0"/>
              </a:rPr>
              <a:t>¡INNOVAR TODO!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379570" y="980660"/>
            <a:ext cx="3199050" cy="1021556"/>
          </a:xfrm>
          <a:prstGeom prst="roundRect">
            <a:avLst/>
          </a:prstGeom>
          <a:solidFill>
            <a:schemeClr val="tx1"/>
          </a:solidFill>
          <a:ln w="254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PREHISTORIA</a:t>
            </a:r>
          </a:p>
          <a:p>
            <a:pPr algn="ctr"/>
            <a:r>
              <a:rPr lang="es-MX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Desde hace 3 millones de años hasta la escritura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3379570" y="2052502"/>
            <a:ext cx="3199050" cy="1021556"/>
          </a:xfrm>
          <a:prstGeom prst="roundRect">
            <a:avLst/>
          </a:prstGeom>
          <a:solidFill>
            <a:schemeClr val="tx1"/>
          </a:solidFill>
          <a:ln w="254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EDAD ANTIGUA</a:t>
            </a:r>
          </a:p>
          <a:p>
            <a:pPr algn="ctr"/>
            <a:r>
              <a:rPr lang="es-MX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Desde 3,500 a.C. hasta la caída de Roma (S. V)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3410180" y="4351714"/>
            <a:ext cx="3199050" cy="1021556"/>
          </a:xfrm>
          <a:prstGeom prst="roundRect">
            <a:avLst/>
          </a:prstGeom>
          <a:solidFill>
            <a:schemeClr val="tx1"/>
          </a:solidFill>
          <a:ln w="254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EDAD MODERNA</a:t>
            </a:r>
          </a:p>
          <a:p>
            <a:pPr algn="ctr"/>
            <a:r>
              <a:rPr lang="es-MX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Desde S. XV hasta revolución francesa (S. XVIII)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3379570" y="3199554"/>
            <a:ext cx="3199050" cy="1021556"/>
          </a:xfrm>
          <a:prstGeom prst="roundRect">
            <a:avLst/>
          </a:prstGeom>
          <a:solidFill>
            <a:schemeClr val="tx1"/>
          </a:solidFill>
          <a:ln w="254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EDAD MEDIA</a:t>
            </a:r>
          </a:p>
          <a:p>
            <a:pPr algn="ctr"/>
            <a:r>
              <a:rPr lang="es-MX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Desde S. V hasta </a:t>
            </a:r>
            <a:r>
              <a:rPr lang="es-MX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descub</a:t>
            </a:r>
            <a:r>
              <a:rPr lang="es-MX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América (S. XV)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3410180" y="5479476"/>
            <a:ext cx="3199050" cy="1021556"/>
          </a:xfrm>
          <a:prstGeom prst="roundRect">
            <a:avLst/>
          </a:prstGeom>
          <a:solidFill>
            <a:schemeClr val="tx1"/>
          </a:solidFill>
          <a:ln w="254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EDAD CONTEMPORÁNEA</a:t>
            </a:r>
          </a:p>
          <a:p>
            <a:pPr algn="ctr"/>
            <a:r>
              <a:rPr lang="es-MX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Desde siglo XVIII hasta la actualidad</a:t>
            </a:r>
          </a:p>
        </p:txBody>
      </p:sp>
      <p:pic>
        <p:nvPicPr>
          <p:cNvPr id="77830" name="Picture 6" descr="https://cienporcienhistoria.files.wordpress.com/2014/11/c381e-ruedasdecarro.jpg?w=320&amp;h=26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" t="15069" r="10859" b="14041"/>
          <a:stretch/>
        </p:blipFill>
        <p:spPr bwMode="auto">
          <a:xfrm>
            <a:off x="128330" y="913596"/>
            <a:ext cx="1490595" cy="107184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6" name="Picture 12" descr="https://inventosdelahistoria.files.wordpress.com/2015/04/bodega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0" t="25154" r="21375"/>
          <a:stretch/>
        </p:blipFill>
        <p:spPr bwMode="auto">
          <a:xfrm>
            <a:off x="7581008" y="3055689"/>
            <a:ext cx="1170069" cy="114553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pÃ³lvo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7842" name="Picture 18" descr="Resultado de imagen para queso edad antigu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1" r="38520"/>
          <a:stretch/>
        </p:blipFill>
        <p:spPr bwMode="auto">
          <a:xfrm>
            <a:off x="8409480" y="1412720"/>
            <a:ext cx="1353618" cy="121356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27 Conector curvado"/>
          <p:cNvCxnSpPr>
            <a:stCxn id="13" idx="3"/>
            <a:endCxn id="77842" idx="1"/>
          </p:cNvCxnSpPr>
          <p:nvPr/>
        </p:nvCxnSpPr>
        <p:spPr>
          <a:xfrm flipV="1">
            <a:off x="6578620" y="2019501"/>
            <a:ext cx="1830860" cy="543779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curvado"/>
          <p:cNvCxnSpPr>
            <a:stCxn id="5" idx="1"/>
            <a:endCxn id="77830" idx="3"/>
          </p:cNvCxnSpPr>
          <p:nvPr/>
        </p:nvCxnSpPr>
        <p:spPr>
          <a:xfrm rot="10800000">
            <a:off x="1618926" y="1449518"/>
            <a:ext cx="1760645" cy="41921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curvado"/>
          <p:cNvCxnSpPr>
            <a:stCxn id="15" idx="3"/>
            <a:endCxn id="77836" idx="1"/>
          </p:cNvCxnSpPr>
          <p:nvPr/>
        </p:nvCxnSpPr>
        <p:spPr>
          <a:xfrm flipV="1">
            <a:off x="6578620" y="3628458"/>
            <a:ext cx="1002388" cy="81874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846" name="Picture 22" descr="Resultado de imagen para la mÃ¡quina de vap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3" t="3123" r="9874"/>
          <a:stretch/>
        </p:blipFill>
        <p:spPr bwMode="auto">
          <a:xfrm>
            <a:off x="363563" y="4046387"/>
            <a:ext cx="1740050" cy="165235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47 Conector curvado"/>
          <p:cNvCxnSpPr>
            <a:stCxn id="14" idx="1"/>
            <a:endCxn id="77846" idx="3"/>
          </p:cNvCxnSpPr>
          <p:nvPr/>
        </p:nvCxnSpPr>
        <p:spPr>
          <a:xfrm rot="10800000" flipV="1">
            <a:off x="2103614" y="4862492"/>
            <a:ext cx="1306567" cy="10072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848" name="Picture 24" descr="Resultado de imagen para televisiÃ³n son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01" y="5373270"/>
            <a:ext cx="1436639" cy="112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54 Conector curvado"/>
          <p:cNvCxnSpPr>
            <a:stCxn id="16" idx="3"/>
            <a:endCxn id="77848" idx="1"/>
          </p:cNvCxnSpPr>
          <p:nvPr/>
        </p:nvCxnSpPr>
        <p:spPr>
          <a:xfrm flipV="1">
            <a:off x="6609230" y="5937151"/>
            <a:ext cx="941471" cy="5310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11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28600" y="365113"/>
            <a:ext cx="9448800" cy="9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800" b="1" i="1">
                <a:solidFill>
                  <a:srgbClr val="3A3C00"/>
                </a:solidFill>
                <a:latin typeface="Clarendon Condensed" pitchFamily="18" charset="0"/>
              </a:defRPr>
            </a:lvl1pPr>
            <a:lvl2pPr marL="742950" indent="-285750" defTabSz="762000">
              <a:defRPr sz="2800" b="1" i="1">
                <a:solidFill>
                  <a:srgbClr val="3A3C00"/>
                </a:solidFill>
                <a:latin typeface="Clarendon Condensed" pitchFamily="18" charset="0"/>
              </a:defRPr>
            </a:lvl2pPr>
            <a:lvl3pPr marL="1143000" indent="-228600" defTabSz="762000">
              <a:defRPr sz="2800" b="1" i="1">
                <a:solidFill>
                  <a:srgbClr val="3A3C00"/>
                </a:solidFill>
                <a:latin typeface="Clarendon Condensed" pitchFamily="18" charset="0"/>
              </a:defRPr>
            </a:lvl3pPr>
            <a:lvl4pPr marL="1600200" indent="-228600" defTabSz="762000">
              <a:defRPr sz="2800" b="1" i="1">
                <a:solidFill>
                  <a:srgbClr val="3A3C00"/>
                </a:solidFill>
                <a:latin typeface="Clarendon Condensed" pitchFamily="18" charset="0"/>
              </a:defRPr>
            </a:lvl4pPr>
            <a:lvl5pPr marL="2057400" indent="-228600" defTabSz="762000">
              <a:defRPr sz="2800" b="1" i="1">
                <a:solidFill>
                  <a:srgbClr val="3A3C00"/>
                </a:solidFill>
                <a:latin typeface="Clarendon Condensed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defRPr sz="2800" b="1" i="1">
                <a:solidFill>
                  <a:srgbClr val="3A3C00"/>
                </a:solidFill>
                <a:latin typeface="Clarendon Condensed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defRPr sz="2800" b="1" i="1">
                <a:solidFill>
                  <a:srgbClr val="3A3C00"/>
                </a:solidFill>
                <a:latin typeface="Clarendon Condensed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defRPr sz="2800" b="1" i="1">
                <a:solidFill>
                  <a:srgbClr val="3A3C00"/>
                </a:solidFill>
                <a:latin typeface="Clarendon Condensed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defRPr sz="2800" b="1" i="1">
                <a:solidFill>
                  <a:srgbClr val="3A3C00"/>
                </a:solidFill>
                <a:latin typeface="Clarendon Condense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sz="5400" b="0" dirty="0">
                <a:solidFill>
                  <a:srgbClr val="FF99FF"/>
                </a:solidFill>
                <a:latin typeface="Calibri" pitchFamily="34" charset="0"/>
                <a:cs typeface="Calibri" pitchFamily="34" charset="0"/>
              </a:rPr>
              <a:t>¿Qué significa innovar todo?</a:t>
            </a:r>
            <a:endParaRPr lang="es-ES" sz="5400" b="0" dirty="0">
              <a:solidFill>
                <a:srgbClr val="FF99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7C31DE3-A1F8-4F81-8D73-2164696383F7}"/>
              </a:ext>
            </a:extLst>
          </p:cNvPr>
          <p:cNvSpPr txBox="1"/>
          <p:nvPr/>
        </p:nvSpPr>
        <p:spPr>
          <a:xfrm>
            <a:off x="228600" y="2852920"/>
            <a:ext cx="949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i="1" dirty="0">
                <a:solidFill>
                  <a:srgbClr val="CCEC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¡Ser adicto por la solución de problemas!</a:t>
            </a:r>
          </a:p>
        </p:txBody>
      </p:sp>
    </p:spTree>
    <p:extLst>
      <p:ext uri="{BB962C8B-B14F-4D97-AF65-F5344CB8AC3E}">
        <p14:creationId xmlns:p14="http://schemas.microsoft.com/office/powerpoint/2010/main" val="3877357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ED69B5A2-5412-4CBB-BFC4-7CA7B6C9B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606" y="2284413"/>
            <a:ext cx="44386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PE" sz="4800" dirty="0">
                <a:solidFill>
                  <a:schemeClr val="bg1"/>
                </a:solidFill>
                <a:latin typeface="Calibri" panose="020F0502020204030204" pitchFamily="34" charset="0"/>
              </a:rPr>
              <a:t>El proceso de toma de decisiones</a:t>
            </a:r>
            <a:endParaRPr lang="es-ES" altLang="es-PE" sz="4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74EF80AD-38F7-48C6-AE35-351E841E71B0}"/>
              </a:ext>
            </a:extLst>
          </p:cNvPr>
          <p:cNvSpPr/>
          <p:nvPr/>
        </p:nvSpPr>
        <p:spPr>
          <a:xfrm>
            <a:off x="3898119" y="172093"/>
            <a:ext cx="2109762" cy="196076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Definir el objetivo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D0C7831A-E1D3-4EB9-BA0C-6792A2DC2D26}"/>
              </a:ext>
            </a:extLst>
          </p:cNvPr>
          <p:cNvSpPr/>
          <p:nvPr/>
        </p:nvSpPr>
        <p:spPr>
          <a:xfrm>
            <a:off x="6753200" y="1196752"/>
            <a:ext cx="2109762" cy="192756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Hallar la fórmula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1EA3A306-A0A2-4557-A491-76F47C53D720}"/>
              </a:ext>
            </a:extLst>
          </p:cNvPr>
          <p:cNvSpPr/>
          <p:nvPr/>
        </p:nvSpPr>
        <p:spPr>
          <a:xfrm>
            <a:off x="6803678" y="3805689"/>
            <a:ext cx="2109762" cy="192756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Hallar los problemas o tapones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3EB69279-6301-45AF-85BB-82CB4B565CEB}"/>
              </a:ext>
            </a:extLst>
          </p:cNvPr>
          <p:cNvSpPr/>
          <p:nvPr/>
        </p:nvSpPr>
        <p:spPr>
          <a:xfrm>
            <a:off x="3995366" y="4724575"/>
            <a:ext cx="2109762" cy="201679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Elegir estrategias y acciones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67372ED2-D4FC-4F6B-B02F-4D9CC439F555}"/>
              </a:ext>
            </a:extLst>
          </p:cNvPr>
          <p:cNvSpPr/>
          <p:nvPr/>
        </p:nvSpPr>
        <p:spPr>
          <a:xfrm>
            <a:off x="1259062" y="3805689"/>
            <a:ext cx="2109762" cy="192756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Ejecutar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67B382BD-55F3-4B03-A95A-59847CF901EE}"/>
              </a:ext>
            </a:extLst>
          </p:cNvPr>
          <p:cNvSpPr/>
          <p:nvPr/>
        </p:nvSpPr>
        <p:spPr>
          <a:xfrm>
            <a:off x="827014" y="1186345"/>
            <a:ext cx="2109762" cy="192756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Controlar</a:t>
            </a:r>
          </a:p>
        </p:txBody>
      </p:sp>
      <p:pic>
        <p:nvPicPr>
          <p:cNvPr id="2050" name="Picture 2" descr="Mano De Un Dedo Apuntando Hacia Arriba Ilustración Vectorial De ...">
            <a:extLst>
              <a:ext uri="{FF2B5EF4-FFF2-40B4-BE49-F238E27FC236}">
                <a16:creationId xmlns:a16="http://schemas.microsoft.com/office/drawing/2014/main" id="{3844B937-556C-4839-BF59-79E9A95B9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t="5901" r="29314" b="27951"/>
          <a:stretch/>
        </p:blipFill>
        <p:spPr bwMode="auto">
          <a:xfrm>
            <a:off x="4736976" y="1765275"/>
            <a:ext cx="458528" cy="72762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: curvado 8">
            <a:extLst>
              <a:ext uri="{FF2B5EF4-FFF2-40B4-BE49-F238E27FC236}">
                <a16:creationId xmlns:a16="http://schemas.microsoft.com/office/drawing/2014/main" id="{D22F7233-FFB1-4012-AC83-4EF9FDCA6597}"/>
              </a:ext>
            </a:extLst>
          </p:cNvPr>
          <p:cNvCxnSpPr>
            <a:cxnSpLocks/>
            <a:stCxn id="4" idx="2"/>
            <a:endCxn id="33" idx="7"/>
          </p:cNvCxnSpPr>
          <p:nvPr/>
        </p:nvCxnSpPr>
        <p:spPr>
          <a:xfrm rot="10800000" flipV="1">
            <a:off x="2627809" y="1152475"/>
            <a:ext cx="1270310" cy="316156"/>
          </a:xfrm>
          <a:prstGeom prst="curvedConnector2">
            <a:avLst/>
          </a:prstGeom>
          <a:ln w="50800">
            <a:solidFill>
              <a:schemeClr val="bg1"/>
            </a:solidFill>
            <a:headEnd type="none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: curvado 42">
            <a:extLst>
              <a:ext uri="{FF2B5EF4-FFF2-40B4-BE49-F238E27FC236}">
                <a16:creationId xmlns:a16="http://schemas.microsoft.com/office/drawing/2014/main" id="{C7038EBE-11F0-4054-A764-267A7BD25F74}"/>
              </a:ext>
            </a:extLst>
          </p:cNvPr>
          <p:cNvCxnSpPr>
            <a:cxnSpLocks/>
            <a:stCxn id="33" idx="4"/>
            <a:endCxn id="32" idx="0"/>
          </p:cNvCxnSpPr>
          <p:nvPr/>
        </p:nvCxnSpPr>
        <p:spPr>
          <a:xfrm rot="16200000" flipH="1">
            <a:off x="1752031" y="3243776"/>
            <a:ext cx="691777" cy="432048"/>
          </a:xfrm>
          <a:prstGeom prst="curvedConnector3">
            <a:avLst>
              <a:gd name="adj1" fmla="val 50000"/>
            </a:avLst>
          </a:prstGeom>
          <a:ln w="50800">
            <a:solidFill>
              <a:schemeClr val="bg1"/>
            </a:solidFill>
            <a:headEnd type="none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curvado 43">
            <a:extLst>
              <a:ext uri="{FF2B5EF4-FFF2-40B4-BE49-F238E27FC236}">
                <a16:creationId xmlns:a16="http://schemas.microsoft.com/office/drawing/2014/main" id="{C73E146C-CDEA-460E-A29C-47DCE42ACE69}"/>
              </a:ext>
            </a:extLst>
          </p:cNvPr>
          <p:cNvCxnSpPr>
            <a:cxnSpLocks/>
            <a:stCxn id="32" idx="5"/>
          </p:cNvCxnSpPr>
          <p:nvPr/>
        </p:nvCxnSpPr>
        <p:spPr>
          <a:xfrm rot="16200000" flipH="1">
            <a:off x="3497575" y="5013252"/>
            <a:ext cx="220685" cy="1096120"/>
          </a:xfrm>
          <a:prstGeom prst="curvedConnector4">
            <a:avLst>
              <a:gd name="adj1" fmla="val 103587"/>
              <a:gd name="adj2" fmla="val 64094"/>
            </a:avLst>
          </a:prstGeom>
          <a:ln w="50800">
            <a:solidFill>
              <a:schemeClr val="bg1"/>
            </a:solidFill>
            <a:headEnd type="none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: curvado 47">
            <a:extLst>
              <a:ext uri="{FF2B5EF4-FFF2-40B4-BE49-F238E27FC236}">
                <a16:creationId xmlns:a16="http://schemas.microsoft.com/office/drawing/2014/main" id="{F718354C-09AA-4A33-AF30-DEECF61E6945}"/>
              </a:ext>
            </a:extLst>
          </p:cNvPr>
          <p:cNvCxnSpPr>
            <a:cxnSpLocks/>
            <a:stCxn id="29" idx="1"/>
            <a:endCxn id="4" idx="6"/>
          </p:cNvCxnSpPr>
          <p:nvPr/>
        </p:nvCxnSpPr>
        <p:spPr>
          <a:xfrm rot="16200000" flipV="1">
            <a:off x="6371743" y="788614"/>
            <a:ext cx="326563" cy="1054286"/>
          </a:xfrm>
          <a:prstGeom prst="curvedConnector2">
            <a:avLst/>
          </a:prstGeom>
          <a:ln w="50800">
            <a:solidFill>
              <a:schemeClr val="bg1"/>
            </a:solidFill>
            <a:headEnd type="none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curvado 48">
            <a:extLst>
              <a:ext uri="{FF2B5EF4-FFF2-40B4-BE49-F238E27FC236}">
                <a16:creationId xmlns:a16="http://schemas.microsoft.com/office/drawing/2014/main" id="{329E1299-8427-4CB2-846B-74299D1B894C}"/>
              </a:ext>
            </a:extLst>
          </p:cNvPr>
          <p:cNvCxnSpPr>
            <a:cxnSpLocks/>
            <a:stCxn id="30" idx="0"/>
            <a:endCxn id="29" idx="4"/>
          </p:cNvCxnSpPr>
          <p:nvPr/>
        </p:nvCxnSpPr>
        <p:spPr>
          <a:xfrm rot="16200000" flipV="1">
            <a:off x="7492635" y="3439765"/>
            <a:ext cx="681371" cy="50478"/>
          </a:xfrm>
          <a:prstGeom prst="curvedConnector3">
            <a:avLst>
              <a:gd name="adj1" fmla="val 50000"/>
            </a:avLst>
          </a:prstGeom>
          <a:ln w="50800">
            <a:solidFill>
              <a:schemeClr val="bg1"/>
            </a:solidFill>
            <a:headEnd type="none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: curvado 49">
            <a:extLst>
              <a:ext uri="{FF2B5EF4-FFF2-40B4-BE49-F238E27FC236}">
                <a16:creationId xmlns:a16="http://schemas.microsoft.com/office/drawing/2014/main" id="{A66A245E-15D9-4E0C-85C6-884765A22E27}"/>
              </a:ext>
            </a:extLst>
          </p:cNvPr>
          <p:cNvCxnSpPr>
            <a:cxnSpLocks/>
            <a:stCxn id="31" idx="6"/>
            <a:endCxn id="30" idx="3"/>
          </p:cNvCxnSpPr>
          <p:nvPr/>
        </p:nvCxnSpPr>
        <p:spPr>
          <a:xfrm flipV="1">
            <a:off x="6105128" y="5450970"/>
            <a:ext cx="1007517" cy="282002"/>
          </a:xfrm>
          <a:prstGeom prst="curvedConnector4">
            <a:avLst>
              <a:gd name="adj1" fmla="val 34667"/>
              <a:gd name="adj2" fmla="val 18937"/>
            </a:avLst>
          </a:prstGeom>
          <a:ln w="50800">
            <a:solidFill>
              <a:schemeClr val="bg1"/>
            </a:solidFill>
            <a:headEnd type="none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3F77B7B-431A-48BF-8178-52D93B8A69FF}"/>
              </a:ext>
            </a:extLst>
          </p:cNvPr>
          <p:cNvSpPr txBox="1"/>
          <p:nvPr/>
        </p:nvSpPr>
        <p:spPr>
          <a:xfrm>
            <a:off x="4953000" y="44624"/>
            <a:ext cx="4752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3000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 Pero, ¡con un método!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90AE4FE6-795E-447A-9AE6-0EF07DEE1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138" y="1556792"/>
            <a:ext cx="7848302" cy="39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/>
            <a:r>
              <a:rPr lang="es-MX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 que empieza bien, termina bien.</a:t>
            </a:r>
            <a:endParaRPr lang="es-P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MX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Descubra los tapones.</a:t>
            </a:r>
            <a:endParaRPr lang="es-P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MX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Detecte e impulse el resorte de la productividad.</a:t>
            </a:r>
            <a:endParaRPr lang="es-P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MX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Haga todo para que su cliente sea grato. </a:t>
            </a:r>
            <a:endParaRPr lang="es-P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MX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Salga del montón, pero acompañe de método y datos a la innovación.</a:t>
            </a:r>
            <a:endParaRPr lang="es-P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09513D56-B342-4AB6-829D-C444A2FB5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405763"/>
            <a:ext cx="9248775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MX" altLang="es-PE" sz="3600" b="1" i="0" dirty="0">
                <a:solidFill>
                  <a:srgbClr val="FF99FF"/>
                </a:solidFill>
                <a:latin typeface="Calibri" panose="020F0502020204030204" pitchFamily="34" charset="0"/>
              </a:rPr>
              <a:t>El pentágono de oro de la toma de decisiones</a:t>
            </a:r>
            <a:endParaRPr lang="es-ES" altLang="es-PE" sz="3600" b="1" i="0" dirty="0">
              <a:solidFill>
                <a:srgbClr val="FF99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D-Lideres-1-20h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TD-Lideres-1-20h</Template>
  <TotalTime>154</TotalTime>
  <Words>285</Words>
  <Application>Microsoft Office PowerPoint</Application>
  <PresentationFormat>A4 (210 x 297 mm)</PresentationFormat>
  <Paragraphs>43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TD-Lideres-1-20h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</dc:creator>
  <cp:lastModifiedBy>Propietario</cp:lastModifiedBy>
  <cp:revision>33</cp:revision>
  <dcterms:created xsi:type="dcterms:W3CDTF">2018-08-02T04:23:38Z</dcterms:created>
  <dcterms:modified xsi:type="dcterms:W3CDTF">2020-05-05T18:41:42Z</dcterms:modified>
</cp:coreProperties>
</file>