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301" r:id="rId3"/>
    <p:sldId id="302" r:id="rId4"/>
    <p:sldId id="306" r:id="rId5"/>
    <p:sldId id="303" r:id="rId6"/>
    <p:sldId id="304" r:id="rId7"/>
    <p:sldId id="305" r:id="rId8"/>
    <p:sldId id="307" r:id="rId9"/>
    <p:sldId id="308" r:id="rId10"/>
    <p:sldId id="309" r:id="rId11"/>
    <p:sldId id="310" r:id="rId12"/>
  </p:sldIdLst>
  <p:sldSz cx="12192000" cy="6858000"/>
  <p:notesSz cx="6797675" cy="9926638"/>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UR ALIMENTÀRIA CONSULTORIA I FORMACIÓ" initials="SACIF" lastIdx="1" clrIdx="0">
    <p:extLst>
      <p:ext uri="{19B8F6BF-5375-455C-9EA6-DF929625EA0E}">
        <p15:presenceInfo xmlns:p15="http://schemas.microsoft.com/office/powerpoint/2012/main" userId="ab735a57985b0f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85CFF-42CC-4004-B016-CED26A8EA47E}" type="doc">
      <dgm:prSet loTypeId="urn:microsoft.com/office/officeart/2005/8/layout/process1" loCatId="process" qsTypeId="urn:microsoft.com/office/officeart/2005/8/quickstyle/simple1" qsCatId="simple" csTypeId="urn:microsoft.com/office/officeart/2005/8/colors/colorful1" csCatId="colorful" phldr="1"/>
      <dgm:spPr/>
    </dgm:pt>
    <dgm:pt modelId="{487AA50C-56B7-4531-A58C-B1EA9215807A}">
      <dgm:prSet phldrT="[Texto]"/>
      <dgm:spPr/>
      <dgm:t>
        <a:bodyPr/>
        <a:lstStyle/>
        <a:p>
          <a:pPr>
            <a:spcAft>
              <a:spcPts val="0"/>
            </a:spcAft>
          </a:pPr>
          <a:r>
            <a:rPr lang="ca-ES" b="1" dirty="0">
              <a:solidFill>
                <a:schemeClr val="tx1"/>
              </a:solidFill>
            </a:rPr>
            <a:t>AUTOEVALUACIÓN DE SITUACIÓN</a:t>
          </a:r>
        </a:p>
      </dgm:t>
    </dgm:pt>
    <dgm:pt modelId="{2F6B8100-8250-43DD-A532-BB0047DA40FD}" type="parTrans" cxnId="{B54388B1-2775-42ED-9D33-76C2E8B976BC}">
      <dgm:prSet/>
      <dgm:spPr/>
      <dgm:t>
        <a:bodyPr/>
        <a:lstStyle/>
        <a:p>
          <a:endParaRPr lang="ca-ES"/>
        </a:p>
      </dgm:t>
    </dgm:pt>
    <dgm:pt modelId="{034C17BC-5438-4AAC-860C-73C486CFBBAC}" type="sibTrans" cxnId="{B54388B1-2775-42ED-9D33-76C2E8B976BC}">
      <dgm:prSet/>
      <dgm:spPr/>
      <dgm:t>
        <a:bodyPr/>
        <a:lstStyle/>
        <a:p>
          <a:endParaRPr lang="ca-ES"/>
        </a:p>
      </dgm:t>
    </dgm:pt>
    <dgm:pt modelId="{95B9E7E4-E201-4426-8727-A76A571E12A4}">
      <dgm:prSet phldrT="[Texto]" custT="1"/>
      <dgm:spPr/>
      <dgm:t>
        <a:bodyPr/>
        <a:lstStyle/>
        <a:p>
          <a:r>
            <a:rPr lang="ca-ES" sz="2000" b="1" dirty="0">
              <a:solidFill>
                <a:schemeClr val="tx1"/>
              </a:solidFill>
            </a:rPr>
            <a:t>DAR SOLUCIONES </a:t>
          </a:r>
          <a:r>
            <a:rPr lang="ca-ES" sz="2800" b="1" dirty="0">
              <a:solidFill>
                <a:schemeClr val="tx1"/>
              </a:solidFill>
            </a:rPr>
            <a:t>...¡ </a:t>
          </a:r>
          <a:r>
            <a:rPr lang="ca-ES" sz="2800" b="1" u="sng" dirty="0">
              <a:solidFill>
                <a:schemeClr val="tx1"/>
              </a:solidFill>
            </a:rPr>
            <a:t>YA</a:t>
          </a:r>
          <a:r>
            <a:rPr lang="ca-ES" sz="2800" b="1" dirty="0">
              <a:solidFill>
                <a:schemeClr val="tx1"/>
              </a:solidFill>
            </a:rPr>
            <a:t> ! </a:t>
          </a:r>
        </a:p>
        <a:p>
          <a:r>
            <a:rPr lang="ca-ES" sz="2000" b="1" dirty="0">
              <a:solidFill>
                <a:schemeClr val="tx1"/>
              </a:solidFill>
            </a:rPr>
            <a:t>MÁXIMO QUE ESTÉ A NUESTRO ALCANCE: </a:t>
          </a:r>
          <a:r>
            <a:rPr lang="ca-ES" sz="2000" b="1" dirty="0" err="1">
              <a:solidFill>
                <a:schemeClr val="tx1"/>
              </a:solidFill>
            </a:rPr>
            <a:t>hay</a:t>
          </a:r>
          <a:r>
            <a:rPr lang="ca-ES" sz="2000" b="1" dirty="0">
              <a:solidFill>
                <a:schemeClr val="tx1"/>
              </a:solidFill>
            </a:rPr>
            <a:t> </a:t>
          </a:r>
          <a:r>
            <a:rPr lang="ca-ES" sz="2000" b="1" dirty="0" err="1">
              <a:solidFill>
                <a:schemeClr val="tx1"/>
              </a:solidFill>
            </a:rPr>
            <a:t>seguro</a:t>
          </a:r>
          <a:r>
            <a:rPr lang="ca-ES" sz="2000" b="1" dirty="0">
              <a:solidFill>
                <a:schemeClr val="tx1"/>
              </a:solidFill>
            </a:rPr>
            <a:t> coses a </a:t>
          </a:r>
          <a:r>
            <a:rPr lang="ca-ES" sz="2000" b="1" dirty="0" err="1">
              <a:solidFill>
                <a:schemeClr val="tx1"/>
              </a:solidFill>
            </a:rPr>
            <a:t>hacer</a:t>
          </a:r>
          <a:r>
            <a:rPr lang="ca-ES" sz="2000" b="1" dirty="0">
              <a:solidFill>
                <a:schemeClr val="tx1"/>
              </a:solidFill>
            </a:rPr>
            <a:t>.</a:t>
          </a:r>
        </a:p>
      </dgm:t>
    </dgm:pt>
    <dgm:pt modelId="{5C4D7053-D0C0-43C2-8717-B5B7CC225977}" type="parTrans" cxnId="{D95C1866-793C-49A9-A5DC-4968A147F848}">
      <dgm:prSet/>
      <dgm:spPr/>
      <dgm:t>
        <a:bodyPr/>
        <a:lstStyle/>
        <a:p>
          <a:endParaRPr lang="ca-ES"/>
        </a:p>
      </dgm:t>
    </dgm:pt>
    <dgm:pt modelId="{05979788-F819-422F-A9DE-878F54053037}" type="sibTrans" cxnId="{D95C1866-793C-49A9-A5DC-4968A147F848}">
      <dgm:prSet/>
      <dgm:spPr/>
      <dgm:t>
        <a:bodyPr/>
        <a:lstStyle/>
        <a:p>
          <a:endParaRPr lang="ca-ES"/>
        </a:p>
      </dgm:t>
    </dgm:pt>
    <dgm:pt modelId="{1B8972BF-3A8D-4432-AA54-3CC7C38527BE}" type="pres">
      <dgm:prSet presAssocID="{E6B85CFF-42CC-4004-B016-CED26A8EA47E}" presName="Name0" presStyleCnt="0">
        <dgm:presLayoutVars>
          <dgm:dir/>
          <dgm:resizeHandles val="exact"/>
        </dgm:presLayoutVars>
      </dgm:prSet>
      <dgm:spPr/>
    </dgm:pt>
    <dgm:pt modelId="{18426CD9-D696-4EC4-9735-B58EB1D2D624}" type="pres">
      <dgm:prSet presAssocID="{487AA50C-56B7-4531-A58C-B1EA9215807A}" presName="node" presStyleLbl="node1" presStyleIdx="0" presStyleCnt="2" custLinFactNeighborX="-4415" custLinFactNeighborY="0">
        <dgm:presLayoutVars>
          <dgm:bulletEnabled val="1"/>
        </dgm:presLayoutVars>
      </dgm:prSet>
      <dgm:spPr/>
    </dgm:pt>
    <dgm:pt modelId="{822BE4D4-80A0-432E-8ABF-B07EB984BE19}" type="pres">
      <dgm:prSet presAssocID="{034C17BC-5438-4AAC-860C-73C486CFBBAC}" presName="sibTrans" presStyleLbl="sibTrans2D1" presStyleIdx="0" presStyleCnt="1"/>
      <dgm:spPr/>
    </dgm:pt>
    <dgm:pt modelId="{F0E1DD54-1D76-49C9-AC5B-DCBD7340ACFE}" type="pres">
      <dgm:prSet presAssocID="{034C17BC-5438-4AAC-860C-73C486CFBBAC}" presName="connectorText" presStyleLbl="sibTrans2D1" presStyleIdx="0" presStyleCnt="1"/>
      <dgm:spPr/>
    </dgm:pt>
    <dgm:pt modelId="{9745309A-B07D-465E-A216-352DB6807DC4}" type="pres">
      <dgm:prSet presAssocID="{95B9E7E4-E201-4426-8727-A76A571E12A4}" presName="node" presStyleLbl="node1" presStyleIdx="1" presStyleCnt="2">
        <dgm:presLayoutVars>
          <dgm:bulletEnabled val="1"/>
        </dgm:presLayoutVars>
      </dgm:prSet>
      <dgm:spPr/>
    </dgm:pt>
  </dgm:ptLst>
  <dgm:cxnLst>
    <dgm:cxn modelId="{78F33E1D-F090-4161-A05C-F9C8D557FC4B}" type="presOf" srcId="{034C17BC-5438-4AAC-860C-73C486CFBBAC}" destId="{F0E1DD54-1D76-49C9-AC5B-DCBD7340ACFE}" srcOrd="1" destOrd="0" presId="urn:microsoft.com/office/officeart/2005/8/layout/process1"/>
    <dgm:cxn modelId="{F486FE24-A18F-439B-B309-FCF560219065}" type="presOf" srcId="{E6B85CFF-42CC-4004-B016-CED26A8EA47E}" destId="{1B8972BF-3A8D-4432-AA54-3CC7C38527BE}" srcOrd="0" destOrd="0" presId="urn:microsoft.com/office/officeart/2005/8/layout/process1"/>
    <dgm:cxn modelId="{D95C1866-793C-49A9-A5DC-4968A147F848}" srcId="{E6B85CFF-42CC-4004-B016-CED26A8EA47E}" destId="{95B9E7E4-E201-4426-8727-A76A571E12A4}" srcOrd="1" destOrd="0" parTransId="{5C4D7053-D0C0-43C2-8717-B5B7CC225977}" sibTransId="{05979788-F819-422F-A9DE-878F54053037}"/>
    <dgm:cxn modelId="{859BDC52-1332-445A-89DB-2FA532B54843}" type="presOf" srcId="{034C17BC-5438-4AAC-860C-73C486CFBBAC}" destId="{822BE4D4-80A0-432E-8ABF-B07EB984BE19}" srcOrd="0" destOrd="0" presId="urn:microsoft.com/office/officeart/2005/8/layout/process1"/>
    <dgm:cxn modelId="{40CA0A7C-EEEB-44B9-8A89-4A3B44C35654}" type="presOf" srcId="{487AA50C-56B7-4531-A58C-B1EA9215807A}" destId="{18426CD9-D696-4EC4-9735-B58EB1D2D624}" srcOrd="0" destOrd="0" presId="urn:microsoft.com/office/officeart/2005/8/layout/process1"/>
    <dgm:cxn modelId="{B54388B1-2775-42ED-9D33-76C2E8B976BC}" srcId="{E6B85CFF-42CC-4004-B016-CED26A8EA47E}" destId="{487AA50C-56B7-4531-A58C-B1EA9215807A}" srcOrd="0" destOrd="0" parTransId="{2F6B8100-8250-43DD-A532-BB0047DA40FD}" sibTransId="{034C17BC-5438-4AAC-860C-73C486CFBBAC}"/>
    <dgm:cxn modelId="{8B2C85CA-2360-403E-A933-1FB24C6B6988}" type="presOf" srcId="{95B9E7E4-E201-4426-8727-A76A571E12A4}" destId="{9745309A-B07D-465E-A216-352DB6807DC4}" srcOrd="0" destOrd="0" presId="urn:microsoft.com/office/officeart/2005/8/layout/process1"/>
    <dgm:cxn modelId="{4BDF9A79-BC39-41A9-A99E-5888172C6D99}" type="presParOf" srcId="{1B8972BF-3A8D-4432-AA54-3CC7C38527BE}" destId="{18426CD9-D696-4EC4-9735-B58EB1D2D624}" srcOrd="0" destOrd="0" presId="urn:microsoft.com/office/officeart/2005/8/layout/process1"/>
    <dgm:cxn modelId="{56BF9DF5-44C8-42AC-A03C-6705648EA995}" type="presParOf" srcId="{1B8972BF-3A8D-4432-AA54-3CC7C38527BE}" destId="{822BE4D4-80A0-432E-8ABF-B07EB984BE19}" srcOrd="1" destOrd="0" presId="urn:microsoft.com/office/officeart/2005/8/layout/process1"/>
    <dgm:cxn modelId="{EED9FE1A-CD34-4A74-BFAA-8F069F910C4F}" type="presParOf" srcId="{822BE4D4-80A0-432E-8ABF-B07EB984BE19}" destId="{F0E1DD54-1D76-49C9-AC5B-DCBD7340ACFE}" srcOrd="0" destOrd="0" presId="urn:microsoft.com/office/officeart/2005/8/layout/process1"/>
    <dgm:cxn modelId="{F7A64C54-C1D4-49A2-A77A-94832D1D4592}" type="presParOf" srcId="{1B8972BF-3A8D-4432-AA54-3CC7C38527BE}" destId="{9745309A-B07D-465E-A216-352DB6807DC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85CFF-42CC-4004-B016-CED26A8EA47E}" type="doc">
      <dgm:prSet loTypeId="urn:microsoft.com/office/officeart/2005/8/layout/process1" loCatId="process" qsTypeId="urn:microsoft.com/office/officeart/2005/8/quickstyle/simple1" qsCatId="simple" csTypeId="urn:microsoft.com/office/officeart/2005/8/colors/accent2_3" csCatId="accent2" phldr="1"/>
      <dgm:spPr/>
    </dgm:pt>
    <dgm:pt modelId="{487AA50C-56B7-4531-A58C-B1EA9215807A}">
      <dgm:prSet phldrT="[Texto]" custT="1"/>
      <dgm:spPr/>
      <dgm:t>
        <a:bodyPr/>
        <a:lstStyle/>
        <a:p>
          <a:pPr>
            <a:spcAft>
              <a:spcPts val="0"/>
            </a:spcAft>
          </a:pPr>
          <a:r>
            <a:rPr lang="ca-ES" sz="1400" b="1" dirty="0">
              <a:solidFill>
                <a:schemeClr val="tx1"/>
              </a:solidFill>
            </a:rPr>
            <a:t>DETERMINAR PUNTOS CRÍTICOS FRENTE A COVID 19 EN MI LOCAL</a:t>
          </a:r>
        </a:p>
      </dgm:t>
    </dgm:pt>
    <dgm:pt modelId="{2F6B8100-8250-43DD-A532-BB0047DA40FD}" type="parTrans" cxnId="{B54388B1-2775-42ED-9D33-76C2E8B976BC}">
      <dgm:prSet/>
      <dgm:spPr/>
      <dgm:t>
        <a:bodyPr/>
        <a:lstStyle/>
        <a:p>
          <a:endParaRPr lang="ca-ES"/>
        </a:p>
      </dgm:t>
    </dgm:pt>
    <dgm:pt modelId="{034C17BC-5438-4AAC-860C-73C486CFBBAC}" type="sibTrans" cxnId="{B54388B1-2775-42ED-9D33-76C2E8B976BC}">
      <dgm:prSet/>
      <dgm:spPr/>
      <dgm:t>
        <a:bodyPr/>
        <a:lstStyle/>
        <a:p>
          <a:endParaRPr lang="ca-ES"/>
        </a:p>
      </dgm:t>
    </dgm:pt>
    <dgm:pt modelId="{95B9E7E4-E201-4426-8727-A76A571E12A4}">
      <dgm:prSet phldrT="[Texto]" custT="1"/>
      <dgm:spPr/>
      <dgm:t>
        <a:bodyPr/>
        <a:lstStyle/>
        <a:p>
          <a:r>
            <a:rPr lang="ca-ES" sz="1400" b="1" dirty="0">
              <a:solidFill>
                <a:schemeClr val="tx1"/>
              </a:solidFill>
            </a:rPr>
            <a:t>NOS PREPARAMOS, NOS ORGANIZAMOS</a:t>
          </a:r>
        </a:p>
      </dgm:t>
    </dgm:pt>
    <dgm:pt modelId="{5C4D7053-D0C0-43C2-8717-B5B7CC225977}" type="parTrans" cxnId="{D95C1866-793C-49A9-A5DC-4968A147F848}">
      <dgm:prSet/>
      <dgm:spPr/>
      <dgm:t>
        <a:bodyPr/>
        <a:lstStyle/>
        <a:p>
          <a:endParaRPr lang="ca-ES"/>
        </a:p>
      </dgm:t>
    </dgm:pt>
    <dgm:pt modelId="{05979788-F819-422F-A9DE-878F54053037}" type="sibTrans" cxnId="{D95C1866-793C-49A9-A5DC-4968A147F848}">
      <dgm:prSet/>
      <dgm:spPr/>
      <dgm:t>
        <a:bodyPr/>
        <a:lstStyle/>
        <a:p>
          <a:endParaRPr lang="ca-ES"/>
        </a:p>
      </dgm:t>
    </dgm:pt>
    <dgm:pt modelId="{1B8972BF-3A8D-4432-AA54-3CC7C38527BE}" type="pres">
      <dgm:prSet presAssocID="{E6B85CFF-42CC-4004-B016-CED26A8EA47E}" presName="Name0" presStyleCnt="0">
        <dgm:presLayoutVars>
          <dgm:dir/>
          <dgm:resizeHandles val="exact"/>
        </dgm:presLayoutVars>
      </dgm:prSet>
      <dgm:spPr/>
    </dgm:pt>
    <dgm:pt modelId="{18426CD9-D696-4EC4-9735-B58EB1D2D624}" type="pres">
      <dgm:prSet presAssocID="{487AA50C-56B7-4531-A58C-B1EA9215807A}" presName="node" presStyleLbl="node1" presStyleIdx="0" presStyleCnt="2" custLinFactNeighborX="-4415" custLinFactNeighborY="0">
        <dgm:presLayoutVars>
          <dgm:bulletEnabled val="1"/>
        </dgm:presLayoutVars>
      </dgm:prSet>
      <dgm:spPr/>
    </dgm:pt>
    <dgm:pt modelId="{822BE4D4-80A0-432E-8ABF-B07EB984BE19}" type="pres">
      <dgm:prSet presAssocID="{034C17BC-5438-4AAC-860C-73C486CFBBAC}" presName="sibTrans" presStyleLbl="sibTrans2D1" presStyleIdx="0" presStyleCnt="1"/>
      <dgm:spPr/>
    </dgm:pt>
    <dgm:pt modelId="{F0E1DD54-1D76-49C9-AC5B-DCBD7340ACFE}" type="pres">
      <dgm:prSet presAssocID="{034C17BC-5438-4AAC-860C-73C486CFBBAC}" presName="connectorText" presStyleLbl="sibTrans2D1" presStyleIdx="0" presStyleCnt="1"/>
      <dgm:spPr/>
    </dgm:pt>
    <dgm:pt modelId="{9745309A-B07D-465E-A216-352DB6807DC4}" type="pres">
      <dgm:prSet presAssocID="{95B9E7E4-E201-4426-8727-A76A571E12A4}" presName="node" presStyleLbl="node1" presStyleIdx="1" presStyleCnt="2" custScaleX="117071" custLinFactNeighborX="-3441" custLinFactNeighborY="-18813">
        <dgm:presLayoutVars>
          <dgm:bulletEnabled val="1"/>
        </dgm:presLayoutVars>
      </dgm:prSet>
      <dgm:spPr/>
    </dgm:pt>
  </dgm:ptLst>
  <dgm:cxnLst>
    <dgm:cxn modelId="{78F33E1D-F090-4161-A05C-F9C8D557FC4B}" type="presOf" srcId="{034C17BC-5438-4AAC-860C-73C486CFBBAC}" destId="{F0E1DD54-1D76-49C9-AC5B-DCBD7340ACFE}" srcOrd="1" destOrd="0" presId="urn:microsoft.com/office/officeart/2005/8/layout/process1"/>
    <dgm:cxn modelId="{F486FE24-A18F-439B-B309-FCF560219065}" type="presOf" srcId="{E6B85CFF-42CC-4004-B016-CED26A8EA47E}" destId="{1B8972BF-3A8D-4432-AA54-3CC7C38527BE}" srcOrd="0" destOrd="0" presId="urn:microsoft.com/office/officeart/2005/8/layout/process1"/>
    <dgm:cxn modelId="{D95C1866-793C-49A9-A5DC-4968A147F848}" srcId="{E6B85CFF-42CC-4004-B016-CED26A8EA47E}" destId="{95B9E7E4-E201-4426-8727-A76A571E12A4}" srcOrd="1" destOrd="0" parTransId="{5C4D7053-D0C0-43C2-8717-B5B7CC225977}" sibTransId="{05979788-F819-422F-A9DE-878F54053037}"/>
    <dgm:cxn modelId="{859BDC52-1332-445A-89DB-2FA532B54843}" type="presOf" srcId="{034C17BC-5438-4AAC-860C-73C486CFBBAC}" destId="{822BE4D4-80A0-432E-8ABF-B07EB984BE19}" srcOrd="0" destOrd="0" presId="urn:microsoft.com/office/officeart/2005/8/layout/process1"/>
    <dgm:cxn modelId="{40CA0A7C-EEEB-44B9-8A89-4A3B44C35654}" type="presOf" srcId="{487AA50C-56B7-4531-A58C-B1EA9215807A}" destId="{18426CD9-D696-4EC4-9735-B58EB1D2D624}" srcOrd="0" destOrd="0" presId="urn:microsoft.com/office/officeart/2005/8/layout/process1"/>
    <dgm:cxn modelId="{B54388B1-2775-42ED-9D33-76C2E8B976BC}" srcId="{E6B85CFF-42CC-4004-B016-CED26A8EA47E}" destId="{487AA50C-56B7-4531-A58C-B1EA9215807A}" srcOrd="0" destOrd="0" parTransId="{2F6B8100-8250-43DD-A532-BB0047DA40FD}" sibTransId="{034C17BC-5438-4AAC-860C-73C486CFBBAC}"/>
    <dgm:cxn modelId="{8B2C85CA-2360-403E-A933-1FB24C6B6988}" type="presOf" srcId="{95B9E7E4-E201-4426-8727-A76A571E12A4}" destId="{9745309A-B07D-465E-A216-352DB6807DC4}" srcOrd="0" destOrd="0" presId="urn:microsoft.com/office/officeart/2005/8/layout/process1"/>
    <dgm:cxn modelId="{4BDF9A79-BC39-41A9-A99E-5888172C6D99}" type="presParOf" srcId="{1B8972BF-3A8D-4432-AA54-3CC7C38527BE}" destId="{18426CD9-D696-4EC4-9735-B58EB1D2D624}" srcOrd="0" destOrd="0" presId="urn:microsoft.com/office/officeart/2005/8/layout/process1"/>
    <dgm:cxn modelId="{56BF9DF5-44C8-42AC-A03C-6705648EA995}" type="presParOf" srcId="{1B8972BF-3A8D-4432-AA54-3CC7C38527BE}" destId="{822BE4D4-80A0-432E-8ABF-B07EB984BE19}" srcOrd="1" destOrd="0" presId="urn:microsoft.com/office/officeart/2005/8/layout/process1"/>
    <dgm:cxn modelId="{EED9FE1A-CD34-4A74-BFAA-8F069F910C4F}" type="presParOf" srcId="{822BE4D4-80A0-432E-8ABF-B07EB984BE19}" destId="{F0E1DD54-1D76-49C9-AC5B-DCBD7340ACFE}" srcOrd="0" destOrd="0" presId="urn:microsoft.com/office/officeart/2005/8/layout/process1"/>
    <dgm:cxn modelId="{F7A64C54-C1D4-49A2-A77A-94832D1D4592}" type="presParOf" srcId="{1B8972BF-3A8D-4432-AA54-3CC7C38527BE}" destId="{9745309A-B07D-465E-A216-352DB6807DC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6B85CFF-42CC-4004-B016-CED26A8EA47E}" type="doc">
      <dgm:prSet loTypeId="urn:microsoft.com/office/officeart/2005/8/layout/process1" loCatId="process" qsTypeId="urn:microsoft.com/office/officeart/2005/8/quickstyle/simple1" qsCatId="simple" csTypeId="urn:microsoft.com/office/officeart/2005/8/colors/accent2_3" csCatId="accent2" phldr="1"/>
      <dgm:spPr/>
    </dgm:pt>
    <dgm:pt modelId="{487AA50C-56B7-4531-A58C-B1EA9215807A}">
      <dgm:prSet phldrT="[Texto]" custT="1"/>
      <dgm:spPr/>
      <dgm:t>
        <a:bodyPr/>
        <a:lstStyle/>
        <a:p>
          <a:pPr>
            <a:spcAft>
              <a:spcPts val="0"/>
            </a:spcAft>
          </a:pPr>
          <a:r>
            <a:rPr lang="ca-ES" sz="1800" b="1" dirty="0">
              <a:solidFill>
                <a:schemeClr val="tx1"/>
              </a:solidFill>
            </a:rPr>
            <a:t>BÚSQUEDA DE PROVEEDORES</a:t>
          </a:r>
        </a:p>
      </dgm:t>
    </dgm:pt>
    <dgm:pt modelId="{2F6B8100-8250-43DD-A532-BB0047DA40FD}" type="parTrans" cxnId="{B54388B1-2775-42ED-9D33-76C2E8B976BC}">
      <dgm:prSet/>
      <dgm:spPr/>
      <dgm:t>
        <a:bodyPr/>
        <a:lstStyle/>
        <a:p>
          <a:endParaRPr lang="ca-ES"/>
        </a:p>
      </dgm:t>
    </dgm:pt>
    <dgm:pt modelId="{034C17BC-5438-4AAC-860C-73C486CFBBAC}" type="sibTrans" cxnId="{B54388B1-2775-42ED-9D33-76C2E8B976BC}">
      <dgm:prSet/>
      <dgm:spPr/>
      <dgm:t>
        <a:bodyPr/>
        <a:lstStyle/>
        <a:p>
          <a:endParaRPr lang="ca-ES"/>
        </a:p>
      </dgm:t>
    </dgm:pt>
    <dgm:pt modelId="{95B9E7E4-E201-4426-8727-A76A571E12A4}">
      <dgm:prSet phldrT="[Texto]" custT="1"/>
      <dgm:spPr/>
      <dgm:t>
        <a:bodyPr/>
        <a:lstStyle/>
        <a:p>
          <a:r>
            <a:rPr lang="ca-ES" sz="1800" b="1" dirty="0">
              <a:solidFill>
                <a:schemeClr val="tx1"/>
              </a:solidFill>
            </a:rPr>
            <a:t>COMPRA</a:t>
          </a:r>
        </a:p>
      </dgm:t>
    </dgm:pt>
    <dgm:pt modelId="{5C4D7053-D0C0-43C2-8717-B5B7CC225977}" type="parTrans" cxnId="{D95C1866-793C-49A9-A5DC-4968A147F848}">
      <dgm:prSet/>
      <dgm:spPr/>
      <dgm:t>
        <a:bodyPr/>
        <a:lstStyle/>
        <a:p>
          <a:endParaRPr lang="ca-ES"/>
        </a:p>
      </dgm:t>
    </dgm:pt>
    <dgm:pt modelId="{05979788-F819-422F-A9DE-878F54053037}" type="sibTrans" cxnId="{D95C1866-793C-49A9-A5DC-4968A147F848}">
      <dgm:prSet/>
      <dgm:spPr/>
      <dgm:t>
        <a:bodyPr/>
        <a:lstStyle/>
        <a:p>
          <a:endParaRPr lang="ca-ES"/>
        </a:p>
      </dgm:t>
    </dgm:pt>
    <dgm:pt modelId="{1B8972BF-3A8D-4432-AA54-3CC7C38527BE}" type="pres">
      <dgm:prSet presAssocID="{E6B85CFF-42CC-4004-B016-CED26A8EA47E}" presName="Name0" presStyleCnt="0">
        <dgm:presLayoutVars>
          <dgm:dir/>
          <dgm:resizeHandles val="exact"/>
        </dgm:presLayoutVars>
      </dgm:prSet>
      <dgm:spPr/>
    </dgm:pt>
    <dgm:pt modelId="{18426CD9-D696-4EC4-9735-B58EB1D2D624}" type="pres">
      <dgm:prSet presAssocID="{487AA50C-56B7-4531-A58C-B1EA9215807A}" presName="node" presStyleLbl="node1" presStyleIdx="0" presStyleCnt="2" custLinFactNeighborX="-269" custLinFactNeighborY="-65391">
        <dgm:presLayoutVars>
          <dgm:bulletEnabled val="1"/>
        </dgm:presLayoutVars>
      </dgm:prSet>
      <dgm:spPr/>
    </dgm:pt>
    <dgm:pt modelId="{822BE4D4-80A0-432E-8ABF-B07EB984BE19}" type="pres">
      <dgm:prSet presAssocID="{034C17BC-5438-4AAC-860C-73C486CFBBAC}" presName="sibTrans" presStyleLbl="sibTrans2D1" presStyleIdx="0" presStyleCnt="1"/>
      <dgm:spPr/>
    </dgm:pt>
    <dgm:pt modelId="{F0E1DD54-1D76-49C9-AC5B-DCBD7340ACFE}" type="pres">
      <dgm:prSet presAssocID="{034C17BC-5438-4AAC-860C-73C486CFBBAC}" presName="connectorText" presStyleLbl="sibTrans2D1" presStyleIdx="0" presStyleCnt="1"/>
      <dgm:spPr/>
    </dgm:pt>
    <dgm:pt modelId="{9745309A-B07D-465E-A216-352DB6807DC4}" type="pres">
      <dgm:prSet presAssocID="{95B9E7E4-E201-4426-8727-A76A571E12A4}" presName="node" presStyleLbl="node1" presStyleIdx="1" presStyleCnt="2" custScaleX="117071" custLinFactNeighborX="-3441" custLinFactNeighborY="-5405">
        <dgm:presLayoutVars>
          <dgm:bulletEnabled val="1"/>
        </dgm:presLayoutVars>
      </dgm:prSet>
      <dgm:spPr/>
    </dgm:pt>
  </dgm:ptLst>
  <dgm:cxnLst>
    <dgm:cxn modelId="{78F33E1D-F090-4161-A05C-F9C8D557FC4B}" type="presOf" srcId="{034C17BC-5438-4AAC-860C-73C486CFBBAC}" destId="{F0E1DD54-1D76-49C9-AC5B-DCBD7340ACFE}" srcOrd="1" destOrd="0" presId="urn:microsoft.com/office/officeart/2005/8/layout/process1"/>
    <dgm:cxn modelId="{F486FE24-A18F-439B-B309-FCF560219065}" type="presOf" srcId="{E6B85CFF-42CC-4004-B016-CED26A8EA47E}" destId="{1B8972BF-3A8D-4432-AA54-3CC7C38527BE}" srcOrd="0" destOrd="0" presId="urn:microsoft.com/office/officeart/2005/8/layout/process1"/>
    <dgm:cxn modelId="{D95C1866-793C-49A9-A5DC-4968A147F848}" srcId="{E6B85CFF-42CC-4004-B016-CED26A8EA47E}" destId="{95B9E7E4-E201-4426-8727-A76A571E12A4}" srcOrd="1" destOrd="0" parTransId="{5C4D7053-D0C0-43C2-8717-B5B7CC225977}" sibTransId="{05979788-F819-422F-A9DE-878F54053037}"/>
    <dgm:cxn modelId="{859BDC52-1332-445A-89DB-2FA532B54843}" type="presOf" srcId="{034C17BC-5438-4AAC-860C-73C486CFBBAC}" destId="{822BE4D4-80A0-432E-8ABF-B07EB984BE19}" srcOrd="0" destOrd="0" presId="urn:microsoft.com/office/officeart/2005/8/layout/process1"/>
    <dgm:cxn modelId="{40CA0A7C-EEEB-44B9-8A89-4A3B44C35654}" type="presOf" srcId="{487AA50C-56B7-4531-A58C-B1EA9215807A}" destId="{18426CD9-D696-4EC4-9735-B58EB1D2D624}" srcOrd="0" destOrd="0" presId="urn:microsoft.com/office/officeart/2005/8/layout/process1"/>
    <dgm:cxn modelId="{B54388B1-2775-42ED-9D33-76C2E8B976BC}" srcId="{E6B85CFF-42CC-4004-B016-CED26A8EA47E}" destId="{487AA50C-56B7-4531-A58C-B1EA9215807A}" srcOrd="0" destOrd="0" parTransId="{2F6B8100-8250-43DD-A532-BB0047DA40FD}" sibTransId="{034C17BC-5438-4AAC-860C-73C486CFBBAC}"/>
    <dgm:cxn modelId="{8B2C85CA-2360-403E-A933-1FB24C6B6988}" type="presOf" srcId="{95B9E7E4-E201-4426-8727-A76A571E12A4}" destId="{9745309A-B07D-465E-A216-352DB6807DC4}" srcOrd="0" destOrd="0" presId="urn:microsoft.com/office/officeart/2005/8/layout/process1"/>
    <dgm:cxn modelId="{4BDF9A79-BC39-41A9-A99E-5888172C6D99}" type="presParOf" srcId="{1B8972BF-3A8D-4432-AA54-3CC7C38527BE}" destId="{18426CD9-D696-4EC4-9735-B58EB1D2D624}" srcOrd="0" destOrd="0" presId="urn:microsoft.com/office/officeart/2005/8/layout/process1"/>
    <dgm:cxn modelId="{56BF9DF5-44C8-42AC-A03C-6705648EA995}" type="presParOf" srcId="{1B8972BF-3A8D-4432-AA54-3CC7C38527BE}" destId="{822BE4D4-80A0-432E-8ABF-B07EB984BE19}" srcOrd="1" destOrd="0" presId="urn:microsoft.com/office/officeart/2005/8/layout/process1"/>
    <dgm:cxn modelId="{EED9FE1A-CD34-4A74-BFAA-8F069F910C4F}" type="presParOf" srcId="{822BE4D4-80A0-432E-8ABF-B07EB984BE19}" destId="{F0E1DD54-1D76-49C9-AC5B-DCBD7340ACFE}" srcOrd="0" destOrd="0" presId="urn:microsoft.com/office/officeart/2005/8/layout/process1"/>
    <dgm:cxn modelId="{F7A64C54-C1D4-49A2-A77A-94832D1D4592}" type="presParOf" srcId="{1B8972BF-3A8D-4432-AA54-3CC7C38527BE}" destId="{9745309A-B07D-465E-A216-352DB6807DC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26CD9-D696-4EC4-9735-B58EB1D2D624}">
      <dsp:nvSpPr>
        <dsp:cNvPr id="0" name=""/>
        <dsp:cNvSpPr/>
      </dsp:nvSpPr>
      <dsp:spPr>
        <a:xfrm>
          <a:off x="0" y="0"/>
          <a:ext cx="4789332" cy="132666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ca-ES" sz="3500" b="1" kern="1200" dirty="0">
              <a:solidFill>
                <a:schemeClr val="tx1"/>
              </a:solidFill>
            </a:rPr>
            <a:t>AUTOEVALUACIÓN DE SITUACIÓN</a:t>
          </a:r>
        </a:p>
      </dsp:txBody>
      <dsp:txXfrm>
        <a:off x="38857" y="38857"/>
        <a:ext cx="4711618" cy="1248949"/>
      </dsp:txXfrm>
    </dsp:sp>
    <dsp:sp modelId="{822BE4D4-80A0-432E-8ABF-B07EB984BE19}">
      <dsp:nvSpPr>
        <dsp:cNvPr id="0" name=""/>
        <dsp:cNvSpPr/>
      </dsp:nvSpPr>
      <dsp:spPr>
        <a:xfrm>
          <a:off x="5270231" y="69454"/>
          <a:ext cx="1019507" cy="11877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ca-ES" sz="2800" kern="1200"/>
        </a:p>
      </dsp:txBody>
      <dsp:txXfrm>
        <a:off x="5270231" y="307005"/>
        <a:ext cx="713655" cy="712652"/>
      </dsp:txXfrm>
    </dsp:sp>
    <dsp:sp modelId="{9745309A-B07D-465E-A216-352DB6807DC4}">
      <dsp:nvSpPr>
        <dsp:cNvPr id="0" name=""/>
        <dsp:cNvSpPr/>
      </dsp:nvSpPr>
      <dsp:spPr>
        <a:xfrm>
          <a:off x="6712930" y="0"/>
          <a:ext cx="4789332" cy="132666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a-ES" sz="2000" b="1" kern="1200" dirty="0">
              <a:solidFill>
                <a:schemeClr val="tx1"/>
              </a:solidFill>
            </a:rPr>
            <a:t>DAR SOLUCIONES </a:t>
          </a:r>
          <a:r>
            <a:rPr lang="ca-ES" sz="2800" b="1" kern="1200" dirty="0">
              <a:solidFill>
                <a:schemeClr val="tx1"/>
              </a:solidFill>
            </a:rPr>
            <a:t>...¡ </a:t>
          </a:r>
          <a:r>
            <a:rPr lang="ca-ES" sz="2800" b="1" u="sng" kern="1200" dirty="0">
              <a:solidFill>
                <a:schemeClr val="tx1"/>
              </a:solidFill>
            </a:rPr>
            <a:t>YA</a:t>
          </a:r>
          <a:r>
            <a:rPr lang="ca-ES" sz="2800" b="1" kern="1200" dirty="0">
              <a:solidFill>
                <a:schemeClr val="tx1"/>
              </a:solidFill>
            </a:rPr>
            <a:t> ! </a:t>
          </a:r>
        </a:p>
        <a:p>
          <a:pPr marL="0" lvl="0" indent="0" algn="ctr" defTabSz="889000">
            <a:lnSpc>
              <a:spcPct val="90000"/>
            </a:lnSpc>
            <a:spcBef>
              <a:spcPct val="0"/>
            </a:spcBef>
            <a:spcAft>
              <a:spcPct val="35000"/>
            </a:spcAft>
            <a:buNone/>
          </a:pPr>
          <a:r>
            <a:rPr lang="ca-ES" sz="2000" b="1" kern="1200" dirty="0">
              <a:solidFill>
                <a:schemeClr val="tx1"/>
              </a:solidFill>
            </a:rPr>
            <a:t>MÁXIMO QUE ESTÉ A NUESTRO ALCANCE: </a:t>
          </a:r>
          <a:r>
            <a:rPr lang="ca-ES" sz="2000" b="1" kern="1200" dirty="0" err="1">
              <a:solidFill>
                <a:schemeClr val="tx1"/>
              </a:solidFill>
            </a:rPr>
            <a:t>hay</a:t>
          </a:r>
          <a:r>
            <a:rPr lang="ca-ES" sz="2000" b="1" kern="1200" dirty="0">
              <a:solidFill>
                <a:schemeClr val="tx1"/>
              </a:solidFill>
            </a:rPr>
            <a:t> </a:t>
          </a:r>
          <a:r>
            <a:rPr lang="ca-ES" sz="2000" b="1" kern="1200" dirty="0" err="1">
              <a:solidFill>
                <a:schemeClr val="tx1"/>
              </a:solidFill>
            </a:rPr>
            <a:t>seguro</a:t>
          </a:r>
          <a:r>
            <a:rPr lang="ca-ES" sz="2000" b="1" kern="1200" dirty="0">
              <a:solidFill>
                <a:schemeClr val="tx1"/>
              </a:solidFill>
            </a:rPr>
            <a:t> coses a </a:t>
          </a:r>
          <a:r>
            <a:rPr lang="ca-ES" sz="2000" b="1" kern="1200" dirty="0" err="1">
              <a:solidFill>
                <a:schemeClr val="tx1"/>
              </a:solidFill>
            </a:rPr>
            <a:t>hacer</a:t>
          </a:r>
          <a:r>
            <a:rPr lang="ca-ES" sz="2000" b="1" kern="1200" dirty="0">
              <a:solidFill>
                <a:schemeClr val="tx1"/>
              </a:solidFill>
            </a:rPr>
            <a:t>.</a:t>
          </a:r>
        </a:p>
      </dsp:txBody>
      <dsp:txXfrm>
        <a:off x="6751787" y="38857"/>
        <a:ext cx="4711618" cy="1248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26CD9-D696-4EC4-9735-B58EB1D2D624}">
      <dsp:nvSpPr>
        <dsp:cNvPr id="0" name=""/>
        <dsp:cNvSpPr/>
      </dsp:nvSpPr>
      <dsp:spPr>
        <a:xfrm>
          <a:off x="0" y="0"/>
          <a:ext cx="4469294" cy="400109"/>
        </a:xfrm>
        <a:prstGeom prst="roundRect">
          <a:avLst>
            <a:gd name="adj" fmla="val 1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ca-ES" sz="1400" b="1" kern="1200" dirty="0">
              <a:solidFill>
                <a:schemeClr val="tx1"/>
              </a:solidFill>
            </a:rPr>
            <a:t>DETERMINAR PUNTOS CRÍTICOS FRENTE A COVID 19 EN MI LOCAL</a:t>
          </a:r>
        </a:p>
      </dsp:txBody>
      <dsp:txXfrm>
        <a:off x="11719" y="11719"/>
        <a:ext cx="4445856" cy="376671"/>
      </dsp:txXfrm>
    </dsp:sp>
    <dsp:sp modelId="{822BE4D4-80A0-432E-8ABF-B07EB984BE19}">
      <dsp:nvSpPr>
        <dsp:cNvPr id="0" name=""/>
        <dsp:cNvSpPr/>
      </dsp:nvSpPr>
      <dsp:spPr>
        <a:xfrm>
          <a:off x="4903453" y="0"/>
          <a:ext cx="920417" cy="400109"/>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ca-ES" sz="1700" kern="1200"/>
        </a:p>
      </dsp:txBody>
      <dsp:txXfrm>
        <a:off x="4903453" y="80022"/>
        <a:ext cx="800384" cy="240065"/>
      </dsp:txXfrm>
    </dsp:sp>
    <dsp:sp modelId="{9745309A-B07D-465E-A216-352DB6807DC4}">
      <dsp:nvSpPr>
        <dsp:cNvPr id="0" name=""/>
        <dsp:cNvSpPr/>
      </dsp:nvSpPr>
      <dsp:spPr>
        <a:xfrm>
          <a:off x="6205931" y="0"/>
          <a:ext cx="5232247" cy="400109"/>
        </a:xfrm>
        <a:prstGeom prst="roundRect">
          <a:avLst>
            <a:gd name="adj" fmla="val 10000"/>
          </a:avLst>
        </a:prstGeom>
        <a:solidFill>
          <a:schemeClr val="accent2">
            <a:shade val="80000"/>
            <a:hueOff val="-480670"/>
            <a:satOff val="-2909"/>
            <a:lumOff val="279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a-ES" sz="1400" b="1" kern="1200" dirty="0">
              <a:solidFill>
                <a:schemeClr val="tx1"/>
              </a:solidFill>
            </a:rPr>
            <a:t>NOS PREPARAMOS, NOS ORGANIZAMOS</a:t>
          </a:r>
        </a:p>
      </dsp:txBody>
      <dsp:txXfrm>
        <a:off x="6217650" y="11719"/>
        <a:ext cx="5208809" cy="376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26CD9-D696-4EC4-9735-B58EB1D2D624}">
      <dsp:nvSpPr>
        <dsp:cNvPr id="0" name=""/>
        <dsp:cNvSpPr/>
      </dsp:nvSpPr>
      <dsp:spPr>
        <a:xfrm>
          <a:off x="5" y="0"/>
          <a:ext cx="4473663" cy="523220"/>
        </a:xfrm>
        <a:prstGeom prst="roundRect">
          <a:avLst>
            <a:gd name="adj" fmla="val 1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ca-ES" sz="1800" b="1" kern="1200" dirty="0">
              <a:solidFill>
                <a:schemeClr val="tx1"/>
              </a:solidFill>
            </a:rPr>
            <a:t>BÚSQUEDA DE PROVEEDORES</a:t>
          </a:r>
        </a:p>
      </dsp:txBody>
      <dsp:txXfrm>
        <a:off x="15330" y="15325"/>
        <a:ext cx="4443013" cy="492570"/>
      </dsp:txXfrm>
    </dsp:sp>
    <dsp:sp modelId="{822BE4D4-80A0-432E-8ABF-B07EB984BE19}">
      <dsp:nvSpPr>
        <dsp:cNvPr id="0" name=""/>
        <dsp:cNvSpPr/>
      </dsp:nvSpPr>
      <dsp:spPr>
        <a:xfrm>
          <a:off x="4906844" y="0"/>
          <a:ext cx="918332" cy="523220"/>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a-ES" sz="2200" kern="1200"/>
        </a:p>
      </dsp:txBody>
      <dsp:txXfrm>
        <a:off x="4906844" y="104644"/>
        <a:ext cx="761366" cy="313932"/>
      </dsp:txXfrm>
    </dsp:sp>
    <dsp:sp modelId="{9745309A-B07D-465E-A216-352DB6807DC4}">
      <dsp:nvSpPr>
        <dsp:cNvPr id="0" name=""/>
        <dsp:cNvSpPr/>
      </dsp:nvSpPr>
      <dsp:spPr>
        <a:xfrm>
          <a:off x="6206372" y="0"/>
          <a:ext cx="5237362" cy="523220"/>
        </a:xfrm>
        <a:prstGeom prst="roundRect">
          <a:avLst>
            <a:gd name="adj" fmla="val 10000"/>
          </a:avLst>
        </a:prstGeom>
        <a:solidFill>
          <a:schemeClr val="accent2">
            <a:shade val="80000"/>
            <a:hueOff val="-480670"/>
            <a:satOff val="-2909"/>
            <a:lumOff val="279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a-ES" sz="1800" b="1" kern="1200" dirty="0">
              <a:solidFill>
                <a:schemeClr val="tx1"/>
              </a:solidFill>
            </a:rPr>
            <a:t>COMPRA</a:t>
          </a:r>
        </a:p>
      </dsp:txBody>
      <dsp:txXfrm>
        <a:off x="6221697" y="15325"/>
        <a:ext cx="5206712" cy="4925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F55551-E132-4427-B4D2-9756034F39A2}" type="datetimeFigureOut">
              <a:rPr lang="es-ES" smtClean="0"/>
              <a:t>05/05/2020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354CB3-9F61-4D9B-A5A4-3057C6836FA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0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F55551-E132-4427-B4D2-9756034F39A2}" type="datetimeFigureOut">
              <a:rPr lang="es-ES" smtClean="0"/>
              <a:t>05/05/2020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138049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F55551-E132-4427-B4D2-9756034F39A2}" type="datetimeFigureOut">
              <a:rPr lang="es-ES" smtClean="0"/>
              <a:t>05/05/2020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150025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F55551-E132-4427-B4D2-9756034F39A2}" type="datetimeFigureOut">
              <a:rPr lang="es-ES" smtClean="0"/>
              <a:t>05/05/2020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50043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BF55551-E132-4427-B4D2-9756034F39A2}" type="datetimeFigureOut">
              <a:rPr lang="es-ES" smtClean="0"/>
              <a:t>05/05/2020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354CB3-9F61-4D9B-A5A4-3057C6836FA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09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BF55551-E132-4427-B4D2-9756034F39A2}" type="datetimeFigureOut">
              <a:rPr lang="es-ES" smtClean="0"/>
              <a:t>05/05/2020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240497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BF55551-E132-4427-B4D2-9756034F39A2}" type="datetimeFigureOut">
              <a:rPr lang="es-ES" smtClean="0"/>
              <a:t>05/05/2020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36936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BF55551-E132-4427-B4D2-9756034F39A2}" type="datetimeFigureOut">
              <a:rPr lang="es-ES" smtClean="0"/>
              <a:t>05/05/2020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32852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F55551-E132-4427-B4D2-9756034F39A2}" type="datetimeFigureOut">
              <a:rPr lang="es-ES" smtClean="0"/>
              <a:t>05/05/2020</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14585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F55551-E132-4427-B4D2-9756034F39A2}" type="datetimeFigureOut">
              <a:rPr lang="es-ES" smtClean="0"/>
              <a:t>05/05/2020</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354CB3-9F61-4D9B-A5A4-3057C6836FAA}" type="slidenum">
              <a:rPr lang="es-ES" smtClean="0"/>
              <a:t>‹Nº›</a:t>
            </a:fld>
            <a:endParaRPr lang="es-ES"/>
          </a:p>
        </p:txBody>
      </p:sp>
    </p:spTree>
    <p:extLst>
      <p:ext uri="{BB962C8B-B14F-4D97-AF65-F5344CB8AC3E}">
        <p14:creationId xmlns:p14="http://schemas.microsoft.com/office/powerpoint/2010/main" val="36939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BF55551-E132-4427-B4D2-9756034F39A2}" type="datetimeFigureOut">
              <a:rPr lang="es-ES" smtClean="0"/>
              <a:t>05/05/2020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354CB3-9F61-4D9B-A5A4-3057C6836FAA}" type="slidenum">
              <a:rPr lang="es-ES" smtClean="0"/>
              <a:t>‹Nº›</a:t>
            </a:fld>
            <a:endParaRPr lang="es-ES"/>
          </a:p>
        </p:txBody>
      </p:sp>
    </p:spTree>
    <p:extLst>
      <p:ext uri="{BB962C8B-B14F-4D97-AF65-F5344CB8AC3E}">
        <p14:creationId xmlns:p14="http://schemas.microsoft.com/office/powerpoint/2010/main" val="9798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F55551-E132-4427-B4D2-9756034F39A2}" type="datetimeFigureOut">
              <a:rPr lang="es-ES" smtClean="0"/>
              <a:t>05/05/2020</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354CB3-9F61-4D9B-A5A4-3057C6836FAA}"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3539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slide1">
            <a:extLst>
              <a:ext uri="{FF2B5EF4-FFF2-40B4-BE49-F238E27FC236}">
                <a16:creationId xmlns:a16="http://schemas.microsoft.com/office/drawing/2014/main" id="{7B8C2584-8F6F-4E33-894E-5905A59ADB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88"/>
            <a:ext cx="12192000" cy="6854825"/>
          </a:xfrm>
          <a:prstGeom prst="rect">
            <a:avLst/>
          </a:prstGeom>
        </p:spPr>
      </p:pic>
      <p:sp>
        <p:nvSpPr>
          <p:cNvPr id="7" name="CuadroTexto 6">
            <a:extLst>
              <a:ext uri="{FF2B5EF4-FFF2-40B4-BE49-F238E27FC236}">
                <a16:creationId xmlns:a16="http://schemas.microsoft.com/office/drawing/2014/main" id="{34A0774C-C8A9-475C-A4A7-F452FF1F2A06}"/>
              </a:ext>
            </a:extLst>
          </p:cNvPr>
          <p:cNvSpPr txBox="1"/>
          <p:nvPr/>
        </p:nvSpPr>
        <p:spPr>
          <a:xfrm>
            <a:off x="113122" y="5891752"/>
            <a:ext cx="2535811" cy="707886"/>
          </a:xfrm>
          <a:prstGeom prst="rect">
            <a:avLst/>
          </a:prstGeom>
          <a:noFill/>
        </p:spPr>
        <p:txBody>
          <a:bodyPr wrap="square" rtlCol="0">
            <a:spAutoFit/>
          </a:bodyPr>
          <a:lstStyle/>
          <a:p>
            <a:r>
              <a:rPr lang="ca-ES" sz="2000" dirty="0">
                <a:solidFill>
                  <a:schemeClr val="bg1"/>
                </a:solidFill>
              </a:rPr>
              <a:t>Dra. </a:t>
            </a:r>
            <a:r>
              <a:rPr lang="ca-ES" sz="2000" dirty="0" err="1">
                <a:solidFill>
                  <a:schemeClr val="bg1"/>
                </a:solidFill>
              </a:rPr>
              <a:t>Lucero</a:t>
            </a:r>
            <a:r>
              <a:rPr lang="ca-ES" sz="2000" dirty="0">
                <a:solidFill>
                  <a:schemeClr val="bg1"/>
                </a:solidFill>
              </a:rPr>
              <a:t> Zamora</a:t>
            </a:r>
          </a:p>
          <a:p>
            <a:r>
              <a:rPr lang="ca-ES" sz="2000" dirty="0">
                <a:solidFill>
                  <a:schemeClr val="bg1"/>
                </a:solidFill>
              </a:rPr>
              <a:t>5-05-2020</a:t>
            </a:r>
          </a:p>
        </p:txBody>
      </p:sp>
    </p:spTree>
    <p:extLst>
      <p:ext uri="{BB962C8B-B14F-4D97-AF65-F5344CB8AC3E}">
        <p14:creationId xmlns:p14="http://schemas.microsoft.com/office/powerpoint/2010/main" val="278208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D5EC971-C3B0-4920-A4B5-07A2CD746B89}"/>
              </a:ext>
            </a:extLst>
          </p:cNvPr>
          <p:cNvGraphicFramePr/>
          <p:nvPr>
            <p:extLst>
              <p:ext uri="{D42A27DB-BD31-4B8C-83A1-F6EECF244321}">
                <p14:modId xmlns:p14="http://schemas.microsoft.com/office/powerpoint/2010/main" val="2110918980"/>
              </p:ext>
            </p:extLst>
          </p:nvPr>
        </p:nvGraphicFramePr>
        <p:xfrm>
          <a:off x="-15190" y="685658"/>
          <a:ext cx="11510129"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E2830FF-F58C-47A5-8D45-35306E163F6C}"/>
              </a:ext>
            </a:extLst>
          </p:cNvPr>
          <p:cNvSpPr txBox="1"/>
          <p:nvPr/>
        </p:nvSpPr>
        <p:spPr>
          <a:xfrm>
            <a:off x="0" y="0"/>
            <a:ext cx="5015060" cy="400110"/>
          </a:xfrm>
          <a:prstGeom prst="rect">
            <a:avLst/>
          </a:prstGeom>
          <a:noFill/>
        </p:spPr>
        <p:txBody>
          <a:bodyPr wrap="square" rtlCol="0">
            <a:spAutoFit/>
          </a:bodyPr>
          <a:lstStyle/>
          <a:p>
            <a:r>
              <a:rPr lang="ca-ES" sz="2000" b="1" dirty="0">
                <a:solidFill>
                  <a:srgbClr val="00B050"/>
                </a:solidFill>
              </a:rPr>
              <a:t>GESTIÓN DEL CAMBIO</a:t>
            </a:r>
          </a:p>
        </p:txBody>
      </p:sp>
      <p:sp>
        <p:nvSpPr>
          <p:cNvPr id="7" name="CuadroTexto 6">
            <a:extLst>
              <a:ext uri="{FF2B5EF4-FFF2-40B4-BE49-F238E27FC236}">
                <a16:creationId xmlns:a16="http://schemas.microsoft.com/office/drawing/2014/main" id="{C5F4E4B2-ACC8-44B7-A3E7-A4DCF45BAB88}"/>
              </a:ext>
            </a:extLst>
          </p:cNvPr>
          <p:cNvSpPr txBox="1"/>
          <p:nvPr/>
        </p:nvSpPr>
        <p:spPr>
          <a:xfrm>
            <a:off x="3915788" y="130329"/>
            <a:ext cx="7905425" cy="369332"/>
          </a:xfrm>
          <a:prstGeom prst="rect">
            <a:avLst/>
          </a:prstGeom>
          <a:noFill/>
        </p:spPr>
        <p:txBody>
          <a:bodyPr wrap="square" rtlCol="0">
            <a:spAutoFit/>
          </a:bodyPr>
          <a:lstStyle/>
          <a:p>
            <a:r>
              <a:rPr lang="ca-ES" b="1" dirty="0"/>
              <a:t>ETAPA</a:t>
            </a:r>
            <a:r>
              <a:rPr lang="ca-ES" dirty="0"/>
              <a:t> 3:  DURANTE ETAPA DE CONFINAMIENTO</a:t>
            </a:r>
          </a:p>
        </p:txBody>
      </p:sp>
      <p:sp>
        <p:nvSpPr>
          <p:cNvPr id="8" name="CuadroTexto 7">
            <a:extLst>
              <a:ext uri="{FF2B5EF4-FFF2-40B4-BE49-F238E27FC236}">
                <a16:creationId xmlns:a16="http://schemas.microsoft.com/office/drawing/2014/main" id="{80905E73-E0C4-4D30-8499-9B810F4D519B}"/>
              </a:ext>
            </a:extLst>
          </p:cNvPr>
          <p:cNvSpPr txBox="1"/>
          <p:nvPr/>
        </p:nvSpPr>
        <p:spPr>
          <a:xfrm>
            <a:off x="0" y="1208878"/>
            <a:ext cx="5920033" cy="5878532"/>
          </a:xfrm>
          <a:prstGeom prst="rect">
            <a:avLst/>
          </a:prstGeom>
          <a:noFill/>
        </p:spPr>
        <p:txBody>
          <a:bodyPr wrap="square" rtlCol="0">
            <a:spAutoFit/>
          </a:bodyPr>
          <a:lstStyle/>
          <a:p>
            <a:pPr marL="285750" indent="-285750">
              <a:buFont typeface="Arial" panose="020B0604020202020204" pitchFamily="34" charset="0"/>
              <a:buChar char="•"/>
            </a:pPr>
            <a:r>
              <a:rPr lang="es-ES" dirty="0"/>
              <a:t>Proveedores</a:t>
            </a:r>
          </a:p>
          <a:p>
            <a:pPr marL="285750" indent="-285750">
              <a:buFont typeface="Arial" panose="020B0604020202020204" pitchFamily="34" charset="0"/>
              <a:buChar char="•"/>
            </a:pPr>
            <a:r>
              <a:rPr lang="es-ES" dirty="0"/>
              <a:t>Guantes</a:t>
            </a:r>
          </a:p>
          <a:p>
            <a:pPr marL="285750" indent="-285750">
              <a:buFont typeface="Arial" panose="020B0604020202020204" pitchFamily="34" charset="0"/>
              <a:buChar char="•"/>
            </a:pPr>
            <a:r>
              <a:rPr lang="es-ES" dirty="0"/>
              <a:t>Mascarillas</a:t>
            </a:r>
          </a:p>
          <a:p>
            <a:pPr marL="285750" indent="-285750">
              <a:buFont typeface="Arial" panose="020B0604020202020204" pitchFamily="34" charset="0"/>
              <a:buChar char="•"/>
            </a:pPr>
            <a:r>
              <a:rPr lang="es-ES" dirty="0"/>
              <a:t>Viseras protectoras</a:t>
            </a:r>
          </a:p>
          <a:p>
            <a:pPr marL="285750" indent="-285750">
              <a:buFont typeface="Arial" panose="020B0604020202020204" pitchFamily="34" charset="0"/>
              <a:buChar char="•"/>
            </a:pPr>
            <a:r>
              <a:rPr lang="es-ES" dirty="0"/>
              <a:t>Alcohol</a:t>
            </a:r>
          </a:p>
          <a:p>
            <a:pPr marL="285750" indent="-285750">
              <a:buFont typeface="Arial" panose="020B0604020202020204" pitchFamily="34" charset="0"/>
              <a:buChar char="•"/>
            </a:pPr>
            <a:r>
              <a:rPr lang="es-ES" dirty="0"/>
              <a:t>Lejía</a:t>
            </a:r>
          </a:p>
          <a:p>
            <a:pPr marL="285750" indent="-285750">
              <a:buFont typeface="Arial" panose="020B0604020202020204" pitchFamily="34" charset="0"/>
              <a:buChar char="•"/>
            </a:pPr>
            <a:r>
              <a:rPr lang="es-ES" dirty="0"/>
              <a:t>Peróxido de hidrógeno </a:t>
            </a:r>
          </a:p>
          <a:p>
            <a:pPr marL="285750" indent="-285750">
              <a:buFont typeface="Arial" panose="020B0604020202020204" pitchFamily="34" charset="0"/>
              <a:buChar char="•"/>
            </a:pPr>
            <a:r>
              <a:rPr lang="es-ES" dirty="0"/>
              <a:t>Papel seca manos</a:t>
            </a:r>
          </a:p>
          <a:p>
            <a:pPr marL="285750" indent="-285750">
              <a:buFont typeface="Arial" panose="020B0604020202020204" pitchFamily="34" charset="0"/>
              <a:buChar char="•"/>
            </a:pPr>
            <a:r>
              <a:rPr lang="es-ES" dirty="0"/>
              <a:t>¿Tomaré la temperatura?- termómetro de buena calidad. </a:t>
            </a:r>
          </a:p>
          <a:p>
            <a:pPr marL="285750" indent="-285750">
              <a:buFont typeface="Arial" panose="020B0604020202020204" pitchFamily="34" charset="0"/>
              <a:buChar char="•"/>
            </a:pPr>
            <a:r>
              <a:rPr lang="es-ES" dirty="0"/>
              <a:t>Buffet: Guantes para clientes, lámina de protección de preparaciones </a:t>
            </a:r>
          </a:p>
          <a:p>
            <a:pPr marL="285750" indent="-285750">
              <a:buFont typeface="Arial" panose="020B0604020202020204" pitchFamily="34" charset="0"/>
              <a:buChar char="•"/>
            </a:pPr>
            <a:r>
              <a:rPr lang="es-ES" dirty="0"/>
              <a:t>Obras en las instalaciones: contratación de mantenimiento.</a:t>
            </a:r>
          </a:p>
          <a:p>
            <a:pPr marL="285750" indent="-285750">
              <a:buFont typeface="Arial" panose="020B0604020202020204" pitchFamily="34" charset="0"/>
              <a:buChar char="•"/>
            </a:pPr>
            <a:r>
              <a:rPr lang="es-ES" dirty="0"/>
              <a:t>Dispensadores, cubos, etc.</a:t>
            </a:r>
          </a:p>
          <a:p>
            <a:pPr marL="285750" indent="-285750">
              <a:buFont typeface="Arial" panose="020B0604020202020204" pitchFamily="34" charset="0"/>
              <a:buChar char="•"/>
            </a:pPr>
            <a:r>
              <a:rPr lang="es-ES" dirty="0"/>
              <a:t>Ensayos in situ o simulación cliente y trabajador. </a:t>
            </a:r>
          </a:p>
          <a:p>
            <a:pPr marL="285750" indent="-285750">
              <a:buFont typeface="Arial" panose="020B0604020202020204" pitchFamily="34" charset="0"/>
              <a:buChar char="•"/>
            </a:pPr>
            <a:r>
              <a:rPr lang="es-ES" dirty="0"/>
              <a:t>Servicio de lavado de mantelería (mínimo 60ºC) o en frío con hipoclorito de sodio.</a:t>
            </a:r>
          </a:p>
          <a:p>
            <a:pPr marL="285750" indent="-285750">
              <a:buFont typeface="Arial" panose="020B0604020202020204" pitchFamily="34" charset="0"/>
              <a:buChar char="•"/>
            </a:pPr>
            <a:r>
              <a:rPr lang="es-ES" dirty="0"/>
              <a:t>Comunicación en redes sociales y página web</a:t>
            </a:r>
          </a:p>
          <a:p>
            <a:pPr marL="285750" indent="-285750">
              <a:buFont typeface="Arial" panose="020B0604020202020204" pitchFamily="34" charset="0"/>
              <a:buChar char="•"/>
            </a:pPr>
            <a:endParaRPr lang="es-ES" sz="1600" dirty="0"/>
          </a:p>
          <a:p>
            <a:pPr marL="285750" indent="-285750">
              <a:buFont typeface="Arial" panose="020B0604020202020204" pitchFamily="34" charset="0"/>
              <a:buChar char="•"/>
            </a:pPr>
            <a:endParaRPr lang="es-ES" dirty="0"/>
          </a:p>
          <a:p>
            <a:endParaRPr lang="es-ES" dirty="0"/>
          </a:p>
        </p:txBody>
      </p:sp>
      <p:sp>
        <p:nvSpPr>
          <p:cNvPr id="3" name="CuadroTexto 2">
            <a:extLst>
              <a:ext uri="{FF2B5EF4-FFF2-40B4-BE49-F238E27FC236}">
                <a16:creationId xmlns:a16="http://schemas.microsoft.com/office/drawing/2014/main" id="{3DEB6E7D-9B83-4E54-8DF4-BA4078D78762}"/>
              </a:ext>
            </a:extLst>
          </p:cNvPr>
          <p:cNvSpPr txBox="1"/>
          <p:nvPr/>
        </p:nvSpPr>
        <p:spPr>
          <a:xfrm>
            <a:off x="6096000" y="1809420"/>
            <a:ext cx="5398939" cy="2862322"/>
          </a:xfrm>
          <a:prstGeom prst="rect">
            <a:avLst/>
          </a:prstGeom>
          <a:noFill/>
        </p:spPr>
        <p:txBody>
          <a:bodyPr wrap="square" rtlCol="0">
            <a:spAutoFit/>
          </a:bodyPr>
          <a:lstStyle/>
          <a:p>
            <a:pPr marL="285750" indent="-285750">
              <a:buFont typeface="Arial" panose="020B0604020202020204" pitchFamily="34" charset="0"/>
              <a:buChar char="•"/>
            </a:pPr>
            <a:r>
              <a:rPr lang="es-ES" dirty="0"/>
              <a:t>Compra individual o quizás para obtener mejores ofertas una idea es comprar en grupo. </a:t>
            </a:r>
          </a:p>
          <a:p>
            <a:pPr marL="285750" indent="-285750">
              <a:buFont typeface="Arial" panose="020B0604020202020204" pitchFamily="34" charset="0"/>
              <a:buChar char="•"/>
            </a:pPr>
            <a:r>
              <a:rPr lang="es-ES" dirty="0"/>
              <a:t>Compra de EPIS.</a:t>
            </a:r>
          </a:p>
          <a:p>
            <a:pPr marL="285750" indent="-285750">
              <a:buFont typeface="Arial" panose="020B0604020202020204" pitchFamily="34" charset="0"/>
              <a:buChar char="•"/>
            </a:pPr>
            <a:r>
              <a:rPr lang="es-ES" dirty="0"/>
              <a:t>La protección del cabello ha sido siempre de obligación. Y crucial en zona de manipulación. </a:t>
            </a:r>
          </a:p>
          <a:p>
            <a:pPr marL="285750" indent="-285750">
              <a:buFont typeface="Arial" panose="020B0604020202020204" pitchFamily="34" charset="0"/>
              <a:buChar char="•"/>
            </a:pPr>
            <a:r>
              <a:rPr lang="es-ES" dirty="0"/>
              <a:t>Letreros de instrucciones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ca-ES" dirty="0"/>
          </a:p>
        </p:txBody>
      </p:sp>
    </p:spTree>
    <p:extLst>
      <p:ext uri="{BB962C8B-B14F-4D97-AF65-F5344CB8AC3E}">
        <p14:creationId xmlns:p14="http://schemas.microsoft.com/office/powerpoint/2010/main" val="28589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EB6E7D-9B83-4E54-8DF4-BA4078D78762}"/>
              </a:ext>
            </a:extLst>
          </p:cNvPr>
          <p:cNvSpPr txBox="1"/>
          <p:nvPr/>
        </p:nvSpPr>
        <p:spPr>
          <a:xfrm>
            <a:off x="760429" y="725337"/>
            <a:ext cx="8355291" cy="646331"/>
          </a:xfrm>
          <a:prstGeom prst="rect">
            <a:avLst/>
          </a:prstGeom>
          <a:noFill/>
        </p:spPr>
        <p:txBody>
          <a:bodyPr wrap="square" rtlCol="0">
            <a:spAutoFit/>
          </a:bodyPr>
          <a:lstStyle/>
          <a:p>
            <a:r>
              <a:rPr lang="es-ES" sz="3600" dirty="0"/>
              <a:t>¡Muchas gracias  por la atención!</a:t>
            </a:r>
          </a:p>
        </p:txBody>
      </p:sp>
      <p:pic>
        <p:nvPicPr>
          <p:cNvPr id="5" name="Imagen 4" descr="Imagen que contiene persona, pizarrón, interior, texto&#10;&#10;Descripción generada automáticamente">
            <a:extLst>
              <a:ext uri="{FF2B5EF4-FFF2-40B4-BE49-F238E27FC236}">
                <a16:creationId xmlns:a16="http://schemas.microsoft.com/office/drawing/2014/main" id="{DC89D1D1-89A4-47AB-B836-051CFA642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32" y="2076804"/>
            <a:ext cx="3494713" cy="3216556"/>
          </a:xfrm>
          <a:prstGeom prst="rect">
            <a:avLst/>
          </a:prstGeom>
        </p:spPr>
      </p:pic>
      <p:sp>
        <p:nvSpPr>
          <p:cNvPr id="10" name="CuadroTexto 9">
            <a:extLst>
              <a:ext uri="{FF2B5EF4-FFF2-40B4-BE49-F238E27FC236}">
                <a16:creationId xmlns:a16="http://schemas.microsoft.com/office/drawing/2014/main" id="{F8DA2F0C-912E-4B77-93E4-9A666A08BA42}"/>
              </a:ext>
            </a:extLst>
          </p:cNvPr>
          <p:cNvSpPr txBox="1"/>
          <p:nvPr/>
        </p:nvSpPr>
        <p:spPr>
          <a:xfrm>
            <a:off x="6749592" y="5293360"/>
            <a:ext cx="2888785" cy="461665"/>
          </a:xfrm>
          <a:prstGeom prst="rect">
            <a:avLst/>
          </a:prstGeom>
          <a:noFill/>
        </p:spPr>
        <p:txBody>
          <a:bodyPr wrap="square" rtlCol="0">
            <a:spAutoFit/>
          </a:bodyPr>
          <a:lstStyle/>
          <a:p>
            <a:r>
              <a:rPr lang="es-ES" sz="2400" dirty="0"/>
              <a:t>Dra. Lucero Zamora</a:t>
            </a:r>
          </a:p>
        </p:txBody>
      </p:sp>
    </p:spTree>
    <p:extLst>
      <p:ext uri="{BB962C8B-B14F-4D97-AF65-F5344CB8AC3E}">
        <p14:creationId xmlns:p14="http://schemas.microsoft.com/office/powerpoint/2010/main" val="43023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EF2AFA-9B9F-4E3E-9F01-0BAB00A45022}"/>
              </a:ext>
            </a:extLst>
          </p:cNvPr>
          <p:cNvSpPr txBox="1"/>
          <p:nvPr/>
        </p:nvSpPr>
        <p:spPr>
          <a:xfrm>
            <a:off x="0" y="370513"/>
            <a:ext cx="6400800" cy="2031325"/>
          </a:xfrm>
          <a:prstGeom prst="rect">
            <a:avLst/>
          </a:prstGeom>
          <a:noFill/>
        </p:spPr>
        <p:txBody>
          <a:bodyPr wrap="square" rtlCol="0">
            <a:spAutoFit/>
          </a:bodyPr>
          <a:lstStyle/>
          <a:p>
            <a:endParaRPr lang="ca-ES" b="1" dirty="0"/>
          </a:p>
          <a:p>
            <a:pPr marL="285750" indent="-285750">
              <a:buFont typeface="Wingdings" panose="05000000000000000000" pitchFamily="2" charset="2"/>
              <a:buChar char="§"/>
            </a:pPr>
            <a:r>
              <a:rPr lang="ca-ES" b="1" dirty="0"/>
              <a:t>DIFERENTS DENOMINACIONES:</a:t>
            </a:r>
          </a:p>
          <a:p>
            <a:endParaRPr lang="ca-ES" b="1" dirty="0"/>
          </a:p>
          <a:p>
            <a:pPr marL="742950" lvl="1" indent="-285750">
              <a:buFont typeface="Arial" panose="020B0604020202020204" pitchFamily="34" charset="0"/>
              <a:buChar char="•"/>
            </a:pPr>
            <a:r>
              <a:rPr lang="ca-ES" b="1" dirty="0"/>
              <a:t>CORONAVIRUS</a:t>
            </a:r>
          </a:p>
          <a:p>
            <a:pPr marL="742950" lvl="1" indent="-285750">
              <a:buFont typeface="Arial" panose="020B0604020202020204" pitchFamily="34" charset="0"/>
              <a:buChar char="•"/>
            </a:pPr>
            <a:r>
              <a:rPr lang="ca-ES" b="1" dirty="0"/>
              <a:t>SARS-COV-2   (</a:t>
            </a:r>
            <a:r>
              <a:rPr lang="ca-ES" b="1" dirty="0" err="1">
                <a:solidFill>
                  <a:srgbClr val="0070C0"/>
                </a:solidFill>
              </a:rPr>
              <a:t>Severe</a:t>
            </a:r>
            <a:r>
              <a:rPr lang="ca-ES" b="1" dirty="0">
                <a:solidFill>
                  <a:srgbClr val="0070C0"/>
                </a:solidFill>
              </a:rPr>
              <a:t> </a:t>
            </a:r>
            <a:r>
              <a:rPr lang="ca-ES" b="1" dirty="0" err="1">
                <a:solidFill>
                  <a:srgbClr val="0070C0"/>
                </a:solidFill>
              </a:rPr>
              <a:t>Acute</a:t>
            </a:r>
            <a:r>
              <a:rPr lang="ca-ES" b="1" dirty="0">
                <a:solidFill>
                  <a:srgbClr val="0070C0"/>
                </a:solidFill>
              </a:rPr>
              <a:t> </a:t>
            </a:r>
            <a:r>
              <a:rPr lang="ca-ES" b="1" dirty="0" err="1">
                <a:solidFill>
                  <a:srgbClr val="0070C0"/>
                </a:solidFill>
              </a:rPr>
              <a:t>Respiratory</a:t>
            </a:r>
            <a:r>
              <a:rPr lang="ca-ES" b="1" dirty="0">
                <a:solidFill>
                  <a:srgbClr val="0070C0"/>
                </a:solidFill>
              </a:rPr>
              <a:t> </a:t>
            </a:r>
            <a:r>
              <a:rPr lang="ca-ES" b="1" dirty="0" err="1">
                <a:solidFill>
                  <a:srgbClr val="0070C0"/>
                </a:solidFill>
              </a:rPr>
              <a:t>Syndrome</a:t>
            </a:r>
            <a:r>
              <a:rPr lang="ca-ES" b="1" dirty="0"/>
              <a:t>)</a:t>
            </a:r>
          </a:p>
          <a:p>
            <a:pPr marL="742950" lvl="1" indent="-285750">
              <a:buFont typeface="Arial" panose="020B0604020202020204" pitchFamily="34" charset="0"/>
              <a:buChar char="•"/>
            </a:pPr>
            <a:r>
              <a:rPr lang="ca-ES" b="1" dirty="0"/>
              <a:t>COVID-19</a:t>
            </a:r>
          </a:p>
          <a:p>
            <a:pPr marL="742950" lvl="1" indent="-285750">
              <a:buFont typeface="Arial" panose="020B0604020202020204" pitchFamily="34" charset="0"/>
              <a:buChar char="•"/>
            </a:pPr>
            <a:r>
              <a:rPr lang="ca-ES" b="1" dirty="0"/>
              <a:t>CORONAVIRUS DE WUHAN</a:t>
            </a:r>
          </a:p>
        </p:txBody>
      </p:sp>
      <p:sp>
        <p:nvSpPr>
          <p:cNvPr id="4" name="CuadroTexto 3">
            <a:extLst>
              <a:ext uri="{FF2B5EF4-FFF2-40B4-BE49-F238E27FC236}">
                <a16:creationId xmlns:a16="http://schemas.microsoft.com/office/drawing/2014/main" id="{E3B2F8EA-763E-40DF-A854-E9B914ECB025}"/>
              </a:ext>
            </a:extLst>
          </p:cNvPr>
          <p:cNvSpPr txBox="1"/>
          <p:nvPr/>
        </p:nvSpPr>
        <p:spPr>
          <a:xfrm>
            <a:off x="0" y="2885440"/>
            <a:ext cx="7069185" cy="2862322"/>
          </a:xfrm>
          <a:prstGeom prst="rect">
            <a:avLst/>
          </a:prstGeom>
          <a:noFill/>
        </p:spPr>
        <p:txBody>
          <a:bodyPr wrap="square" rtlCol="0">
            <a:spAutoFit/>
          </a:bodyPr>
          <a:lstStyle/>
          <a:p>
            <a:pPr marL="285750" indent="-285750">
              <a:buFont typeface="Wingdings" panose="05000000000000000000" pitchFamily="2" charset="2"/>
              <a:buChar char="§"/>
            </a:pPr>
            <a:r>
              <a:rPr lang="es-ES" b="1" dirty="0"/>
              <a:t>PEQUEÑO TAMAÑO:  70-90 NM  </a:t>
            </a:r>
          </a:p>
          <a:p>
            <a:endParaRPr lang="es-ES" b="1" dirty="0"/>
          </a:p>
          <a:p>
            <a:pPr marL="285750" indent="-285750">
              <a:buFont typeface="Wingdings" panose="05000000000000000000" pitchFamily="2" charset="2"/>
              <a:buChar char="§"/>
            </a:pPr>
            <a:r>
              <a:rPr lang="es-ES" b="1" dirty="0"/>
              <a:t>TRANSMISIÓN PERSONA A PERSONA</a:t>
            </a:r>
          </a:p>
          <a:p>
            <a:endParaRPr lang="es-ES" b="1" dirty="0"/>
          </a:p>
          <a:p>
            <a:pPr marL="285750" indent="-285750">
              <a:buFont typeface="Wingdings" panose="05000000000000000000" pitchFamily="2" charset="2"/>
              <a:buChar char="§"/>
            </a:pPr>
            <a:r>
              <a:rPr lang="es-ES" b="1" dirty="0"/>
              <a:t>PERIODO DE IINCUBACIÓN: 2 a 10 días</a:t>
            </a:r>
          </a:p>
          <a:p>
            <a:endParaRPr lang="es-ES" b="1" dirty="0"/>
          </a:p>
          <a:p>
            <a:pPr marL="285750" indent="-285750">
              <a:buFont typeface="Wingdings" panose="05000000000000000000" pitchFamily="2" charset="2"/>
              <a:buChar char="§"/>
            </a:pPr>
            <a:r>
              <a:rPr lang="es-ES" b="1" dirty="0"/>
              <a:t>DISEMINACIÓN O CONTAGIO</a:t>
            </a:r>
          </a:p>
          <a:p>
            <a:pPr marL="742950" lvl="1" indent="-285750">
              <a:buFont typeface="Arial" panose="020B0604020202020204" pitchFamily="34" charset="0"/>
              <a:buChar char="•"/>
            </a:pPr>
            <a:r>
              <a:rPr lang="es-ES" b="1" dirty="0"/>
              <a:t>Gotas de saliva</a:t>
            </a:r>
          </a:p>
          <a:p>
            <a:pPr marL="742950" lvl="1" indent="-285750">
              <a:buFont typeface="Arial" panose="020B0604020202020204" pitchFamily="34" charset="0"/>
              <a:buChar char="•"/>
            </a:pPr>
            <a:r>
              <a:rPr lang="es-ES" b="1" dirty="0"/>
              <a:t>Manos</a:t>
            </a:r>
          </a:p>
          <a:p>
            <a:pPr marL="742950" lvl="1" indent="-285750">
              <a:buFont typeface="Arial" panose="020B0604020202020204" pitchFamily="34" charset="0"/>
              <a:buChar char="•"/>
            </a:pPr>
            <a:r>
              <a:rPr lang="es-ES" b="1" dirty="0"/>
              <a:t>Superficies contaminadas </a:t>
            </a:r>
          </a:p>
        </p:txBody>
      </p:sp>
      <p:sp>
        <p:nvSpPr>
          <p:cNvPr id="5" name="CuadroTexto 4">
            <a:extLst>
              <a:ext uri="{FF2B5EF4-FFF2-40B4-BE49-F238E27FC236}">
                <a16:creationId xmlns:a16="http://schemas.microsoft.com/office/drawing/2014/main" id="{34BCB754-47BA-4405-BEAD-8795B51A67B8}"/>
              </a:ext>
            </a:extLst>
          </p:cNvPr>
          <p:cNvSpPr txBox="1"/>
          <p:nvPr/>
        </p:nvSpPr>
        <p:spPr>
          <a:xfrm>
            <a:off x="5144927" y="3023939"/>
            <a:ext cx="6712128" cy="2585323"/>
          </a:xfrm>
          <a:prstGeom prst="rect">
            <a:avLst/>
          </a:prstGeom>
          <a:noFill/>
        </p:spPr>
        <p:txBody>
          <a:bodyPr wrap="square" rtlCol="0">
            <a:spAutoFit/>
          </a:bodyPr>
          <a:lstStyle/>
          <a:p>
            <a:pPr marL="285750" indent="-285750">
              <a:buFont typeface="Wingdings" panose="05000000000000000000" pitchFamily="2" charset="2"/>
              <a:buChar char="§"/>
            </a:pPr>
            <a:r>
              <a:rPr lang="es-ES" b="1" dirty="0"/>
              <a:t>NIVELES DE CONTAMINACIÓ: 1.5 X 10</a:t>
            </a:r>
            <a:r>
              <a:rPr lang="es-ES" b="1" baseline="30000" dirty="0"/>
              <a:t>4    </a:t>
            </a:r>
            <a:r>
              <a:rPr lang="es-ES" b="1" dirty="0"/>
              <a:t>a  1.5X 10</a:t>
            </a:r>
            <a:r>
              <a:rPr lang="es-ES" b="1" baseline="30000" dirty="0"/>
              <a:t>7 </a:t>
            </a:r>
            <a:r>
              <a:rPr lang="es-ES" b="1" dirty="0"/>
              <a:t>copias/</a:t>
            </a:r>
            <a:r>
              <a:rPr lang="es-ES" b="1" dirty="0" err="1"/>
              <a:t>mL</a:t>
            </a:r>
            <a:r>
              <a:rPr lang="es-ES" b="1" dirty="0"/>
              <a:t> de persona enferma. </a:t>
            </a:r>
          </a:p>
          <a:p>
            <a:endParaRPr lang="es-ES" b="1" dirty="0"/>
          </a:p>
          <a:p>
            <a:pPr marL="285750" indent="-285750">
              <a:buFont typeface="Wingdings" panose="05000000000000000000" pitchFamily="2" charset="2"/>
              <a:buChar char="§"/>
            </a:pPr>
            <a:r>
              <a:rPr lang="es-ES" b="1" dirty="0"/>
              <a:t>LAS MUESTRAS EN AIRE ACOSTUMBRAN A SER NEGATIVAS</a:t>
            </a:r>
          </a:p>
          <a:p>
            <a:endParaRPr lang="es-ES" b="1" dirty="0"/>
          </a:p>
          <a:p>
            <a:pPr marL="285750" indent="-285750">
              <a:buFont typeface="Wingdings" panose="05000000000000000000" pitchFamily="2" charset="2"/>
              <a:buChar char="§"/>
            </a:pPr>
            <a:r>
              <a:rPr lang="es-ES" b="1" dirty="0"/>
              <a:t>EN SUPERFICIES POSITIVAS: SE ENCUANTRA DEPÓSITO DE PEQUEÑAS GOTAS DE SALIVA. </a:t>
            </a:r>
          </a:p>
          <a:p>
            <a:endParaRPr lang="es-ES" b="1" dirty="0"/>
          </a:p>
          <a:p>
            <a:pPr marL="285750" indent="-285750">
              <a:buFont typeface="Wingdings" panose="05000000000000000000" pitchFamily="2" charset="2"/>
              <a:buChar char="§"/>
            </a:pPr>
            <a:r>
              <a:rPr lang="es-ES" b="1" dirty="0"/>
              <a:t>SE DETECTAN POSITIVOS EN EPIS DE PROTECCIÓN PERSONAL</a:t>
            </a:r>
            <a:r>
              <a:rPr lang="ca-ES" b="1" dirty="0"/>
              <a:t>.</a:t>
            </a:r>
          </a:p>
        </p:txBody>
      </p:sp>
      <p:pic>
        <p:nvPicPr>
          <p:cNvPr id="6" name="Imagen 5">
            <a:extLst>
              <a:ext uri="{FF2B5EF4-FFF2-40B4-BE49-F238E27FC236}">
                <a16:creationId xmlns:a16="http://schemas.microsoft.com/office/drawing/2014/main" id="{5F478371-B2B4-4931-9F56-4A70AD038C16}"/>
              </a:ext>
            </a:extLst>
          </p:cNvPr>
          <p:cNvPicPr>
            <a:picLocks noChangeAspect="1"/>
          </p:cNvPicPr>
          <p:nvPr/>
        </p:nvPicPr>
        <p:blipFill>
          <a:blip r:embed="rId2"/>
          <a:stretch>
            <a:fillRect/>
          </a:stretch>
        </p:blipFill>
        <p:spPr>
          <a:xfrm>
            <a:off x="8916172" y="370513"/>
            <a:ext cx="2225431" cy="1939843"/>
          </a:xfrm>
          <a:prstGeom prst="rect">
            <a:avLst/>
          </a:prstGeom>
        </p:spPr>
      </p:pic>
      <p:sp>
        <p:nvSpPr>
          <p:cNvPr id="8" name="CuadroTexto 7">
            <a:extLst>
              <a:ext uri="{FF2B5EF4-FFF2-40B4-BE49-F238E27FC236}">
                <a16:creationId xmlns:a16="http://schemas.microsoft.com/office/drawing/2014/main" id="{72BD7386-5073-4FC8-9546-CD518FEBE662}"/>
              </a:ext>
            </a:extLst>
          </p:cNvPr>
          <p:cNvSpPr txBox="1"/>
          <p:nvPr/>
        </p:nvSpPr>
        <p:spPr>
          <a:xfrm>
            <a:off x="3275829" y="-47315"/>
            <a:ext cx="6495068" cy="677108"/>
          </a:xfrm>
          <a:prstGeom prst="rect">
            <a:avLst/>
          </a:prstGeom>
          <a:noFill/>
        </p:spPr>
        <p:txBody>
          <a:bodyPr wrap="square" rtlCol="0">
            <a:spAutoFit/>
          </a:bodyPr>
          <a:lstStyle/>
          <a:p>
            <a:r>
              <a:rPr lang="ca-ES" sz="2000" b="1" u="sng" dirty="0"/>
              <a:t>CARACTERISTIQUES PRINCIPALS DE CORONAVIRUS</a:t>
            </a:r>
          </a:p>
          <a:p>
            <a:endParaRPr lang="ca-ES" dirty="0"/>
          </a:p>
        </p:txBody>
      </p:sp>
    </p:spTree>
    <p:extLst>
      <p:ext uri="{BB962C8B-B14F-4D97-AF65-F5344CB8AC3E}">
        <p14:creationId xmlns:p14="http://schemas.microsoft.com/office/powerpoint/2010/main" val="1465381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0C49AA-2423-486D-8B4E-3EAEF47DE69E}"/>
              </a:ext>
            </a:extLst>
          </p:cNvPr>
          <p:cNvSpPr txBox="1"/>
          <p:nvPr/>
        </p:nvSpPr>
        <p:spPr>
          <a:xfrm>
            <a:off x="4637988" y="301658"/>
            <a:ext cx="3346515" cy="584775"/>
          </a:xfrm>
          <a:prstGeom prst="rect">
            <a:avLst/>
          </a:prstGeom>
          <a:noFill/>
        </p:spPr>
        <p:txBody>
          <a:bodyPr wrap="square" rtlCol="0">
            <a:spAutoFit/>
          </a:bodyPr>
          <a:lstStyle/>
          <a:p>
            <a:r>
              <a:rPr lang="ca-ES" sz="3200" b="1" dirty="0"/>
              <a:t>DESINFECCIÓN</a:t>
            </a:r>
          </a:p>
        </p:txBody>
      </p:sp>
      <p:sp>
        <p:nvSpPr>
          <p:cNvPr id="5" name="CuadroTexto 4">
            <a:extLst>
              <a:ext uri="{FF2B5EF4-FFF2-40B4-BE49-F238E27FC236}">
                <a16:creationId xmlns:a16="http://schemas.microsoft.com/office/drawing/2014/main" id="{7311213F-B1FF-48A6-8683-CB185C2B8B65}"/>
              </a:ext>
            </a:extLst>
          </p:cNvPr>
          <p:cNvSpPr txBox="1"/>
          <p:nvPr/>
        </p:nvSpPr>
        <p:spPr>
          <a:xfrm>
            <a:off x="3568987" y="1486679"/>
            <a:ext cx="7268597" cy="4308872"/>
          </a:xfrm>
          <a:prstGeom prst="rect">
            <a:avLst/>
          </a:prstGeom>
          <a:noFill/>
        </p:spPr>
        <p:txBody>
          <a:bodyPr wrap="square" rtlCol="0">
            <a:spAutoFit/>
          </a:bodyPr>
          <a:lstStyle/>
          <a:p>
            <a:r>
              <a:rPr lang="ca-ES" sz="3200" u="sng" dirty="0"/>
              <a:t>MUERTE EN UN MINUTO O MENOS</a:t>
            </a:r>
          </a:p>
          <a:p>
            <a:r>
              <a:rPr lang="ca-ES" sz="3200" dirty="0"/>
              <a:t> </a:t>
            </a:r>
          </a:p>
          <a:p>
            <a:pPr marL="285750" indent="-285750">
              <a:buFont typeface="Arial" panose="020B0604020202020204" pitchFamily="34" charset="0"/>
              <a:buChar char="•"/>
            </a:pPr>
            <a:r>
              <a:rPr lang="ca-ES" sz="3200" dirty="0"/>
              <a:t>0.1% DE HIPOCLORIT SÒDIC (LEJÍA)</a:t>
            </a:r>
          </a:p>
          <a:p>
            <a:endParaRPr lang="ca-ES" sz="3200" dirty="0"/>
          </a:p>
          <a:p>
            <a:pPr marL="285750" indent="-285750">
              <a:buFont typeface="Arial" panose="020B0604020202020204" pitchFamily="34" charset="0"/>
              <a:buChar char="•"/>
            </a:pPr>
            <a:r>
              <a:rPr lang="ca-ES" sz="3200" dirty="0"/>
              <a:t>0.5% DE PERÓXIDO DE HIDRÓGENO (AGUA OXIGENADA)</a:t>
            </a:r>
          </a:p>
          <a:p>
            <a:endParaRPr lang="ca-ES" sz="3200" dirty="0"/>
          </a:p>
          <a:p>
            <a:pPr marL="285750" indent="-285750">
              <a:buFont typeface="Arial" panose="020B0604020202020204" pitchFamily="34" charset="0"/>
              <a:buChar char="•"/>
            </a:pPr>
            <a:r>
              <a:rPr lang="ca-ES" sz="3200" dirty="0"/>
              <a:t>62-71% ETANOL (HIDROALCOHOL)</a:t>
            </a:r>
          </a:p>
          <a:p>
            <a:endParaRPr lang="ca-ES" dirty="0"/>
          </a:p>
        </p:txBody>
      </p:sp>
      <p:pic>
        <p:nvPicPr>
          <p:cNvPr id="6" name="Imagen 5">
            <a:extLst>
              <a:ext uri="{FF2B5EF4-FFF2-40B4-BE49-F238E27FC236}">
                <a16:creationId xmlns:a16="http://schemas.microsoft.com/office/drawing/2014/main" id="{698EF742-EA05-466F-8649-6D836950177E}"/>
              </a:ext>
            </a:extLst>
          </p:cNvPr>
          <p:cNvPicPr>
            <a:picLocks noChangeAspect="1"/>
          </p:cNvPicPr>
          <p:nvPr/>
        </p:nvPicPr>
        <p:blipFill>
          <a:blip r:embed="rId2"/>
          <a:stretch>
            <a:fillRect/>
          </a:stretch>
        </p:blipFill>
        <p:spPr>
          <a:xfrm>
            <a:off x="453654" y="327654"/>
            <a:ext cx="2546721" cy="4626807"/>
          </a:xfrm>
          <a:prstGeom prst="rect">
            <a:avLst/>
          </a:prstGeom>
        </p:spPr>
      </p:pic>
      <p:pic>
        <p:nvPicPr>
          <p:cNvPr id="8" name="Imagen 7">
            <a:extLst>
              <a:ext uri="{FF2B5EF4-FFF2-40B4-BE49-F238E27FC236}">
                <a16:creationId xmlns:a16="http://schemas.microsoft.com/office/drawing/2014/main" id="{91429163-A817-4A9C-8E1B-E5D4258B3793}"/>
              </a:ext>
            </a:extLst>
          </p:cNvPr>
          <p:cNvPicPr>
            <a:picLocks noChangeAspect="1"/>
          </p:cNvPicPr>
          <p:nvPr/>
        </p:nvPicPr>
        <p:blipFill>
          <a:blip r:embed="rId3"/>
          <a:stretch>
            <a:fillRect/>
          </a:stretch>
        </p:blipFill>
        <p:spPr>
          <a:xfrm>
            <a:off x="9980371" y="4430598"/>
            <a:ext cx="1994717" cy="1738736"/>
          </a:xfrm>
          <a:prstGeom prst="rect">
            <a:avLst/>
          </a:prstGeom>
        </p:spPr>
      </p:pic>
    </p:spTree>
    <p:extLst>
      <p:ext uri="{BB962C8B-B14F-4D97-AF65-F5344CB8AC3E}">
        <p14:creationId xmlns:p14="http://schemas.microsoft.com/office/powerpoint/2010/main" val="397345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0CE4AE-62D3-4E53-9389-34F3042FB846}"/>
              </a:ext>
            </a:extLst>
          </p:cNvPr>
          <p:cNvSpPr txBox="1"/>
          <p:nvPr/>
        </p:nvSpPr>
        <p:spPr>
          <a:xfrm>
            <a:off x="0" y="258901"/>
            <a:ext cx="8339681" cy="6340197"/>
          </a:xfrm>
          <a:prstGeom prst="rect">
            <a:avLst/>
          </a:prstGeom>
          <a:noFill/>
        </p:spPr>
        <p:txBody>
          <a:bodyPr wrap="square" rtlCol="0">
            <a:spAutoFit/>
          </a:bodyPr>
          <a:lstStyle/>
          <a:p>
            <a:r>
              <a:rPr lang="es-ES" sz="2400" b="1" dirty="0"/>
              <a:t>VIABILIDAD DEL COVID-19</a:t>
            </a:r>
          </a:p>
          <a:p>
            <a:pPr marL="285750" indent="-285750">
              <a:buFont typeface="Wingdings" panose="05000000000000000000" pitchFamily="2" charset="2"/>
              <a:buChar char="§"/>
            </a:pPr>
            <a:r>
              <a:rPr lang="es-ES" sz="2800" dirty="0"/>
              <a:t>Puede sobrevivir </a:t>
            </a:r>
            <a:r>
              <a:rPr lang="es-ES" sz="2800" dirty="0" err="1"/>
              <a:t>dias</a:t>
            </a:r>
            <a:r>
              <a:rPr lang="es-ES" sz="2800" dirty="0"/>
              <a:t> en </a:t>
            </a:r>
            <a:r>
              <a:rPr lang="es-ES" sz="2800" dirty="0" err="1"/>
              <a:t>superfícies</a:t>
            </a:r>
            <a:r>
              <a:rPr lang="es-ES" sz="2800" dirty="0"/>
              <a:t> sucias </a:t>
            </a:r>
          </a:p>
          <a:p>
            <a:r>
              <a:rPr lang="es-ES" sz="2800" dirty="0"/>
              <a:t>y húmedas a temperatura de alrededor de 20ºC.</a:t>
            </a:r>
          </a:p>
          <a:p>
            <a:endParaRPr lang="es-ES" sz="2800" dirty="0"/>
          </a:p>
          <a:p>
            <a:pPr marL="285750" indent="-285750">
              <a:buFont typeface="Wingdings" panose="05000000000000000000" pitchFamily="2" charset="2"/>
              <a:buChar char="§"/>
            </a:pPr>
            <a:r>
              <a:rPr lang="es-ES" sz="2800" dirty="0"/>
              <a:t>A mayor temperatura la vida se reduce.</a:t>
            </a:r>
          </a:p>
          <a:p>
            <a:pPr marL="285750" indent="-285750">
              <a:buFont typeface="Wingdings" panose="05000000000000000000" pitchFamily="2" charset="2"/>
              <a:buChar char="§"/>
            </a:pPr>
            <a:r>
              <a:rPr lang="es-ES" sz="2800" dirty="0"/>
              <a:t>A partir de 50ºC comienza su destrucción. 60ºC es la temperatura recomendada.</a:t>
            </a:r>
          </a:p>
          <a:p>
            <a:pPr marL="285750" indent="-285750">
              <a:buFont typeface="Wingdings" panose="05000000000000000000" pitchFamily="2" charset="2"/>
              <a:buChar char="§"/>
            </a:pPr>
            <a:r>
              <a:rPr lang="es-ES" sz="2800" dirty="0"/>
              <a:t>No se transmite por ingestión alimentaria.</a:t>
            </a:r>
          </a:p>
          <a:p>
            <a:pPr marL="285750" indent="-285750">
              <a:buFont typeface="Wingdings" panose="05000000000000000000" pitchFamily="2" charset="2"/>
              <a:buChar char="§"/>
            </a:pPr>
            <a:r>
              <a:rPr lang="es-ES" sz="2800" dirty="0"/>
              <a:t>No hay datos fiables de si sobreviven a temperaturas de refrigeración.</a:t>
            </a:r>
          </a:p>
          <a:p>
            <a:pPr marL="285750" indent="-285750">
              <a:buFont typeface="Wingdings" panose="05000000000000000000" pitchFamily="2" charset="2"/>
              <a:buChar char="§"/>
            </a:pPr>
            <a:r>
              <a:rPr lang="es-ES" sz="2800" dirty="0"/>
              <a:t>Si les superficies se secan, el virus tiende a desaparecer. </a:t>
            </a:r>
          </a:p>
          <a:p>
            <a:pPr marL="285750" indent="-285750">
              <a:buFont typeface="Wingdings" panose="05000000000000000000" pitchFamily="2" charset="2"/>
              <a:buChar char="§"/>
            </a:pPr>
            <a:r>
              <a:rPr lang="es-ES" sz="2800" dirty="0"/>
              <a:t>En congelación podría ser detectable pero no infectante</a:t>
            </a:r>
            <a:r>
              <a:rPr lang="es-ES" dirty="0"/>
              <a:t>.</a:t>
            </a:r>
          </a:p>
          <a:p>
            <a:pPr marL="285750" indent="-285750">
              <a:buFont typeface="Wingdings" panose="05000000000000000000" pitchFamily="2" charset="2"/>
              <a:buChar char="§"/>
            </a:pPr>
            <a:endParaRPr lang="ca-ES" dirty="0"/>
          </a:p>
        </p:txBody>
      </p:sp>
      <p:pic>
        <p:nvPicPr>
          <p:cNvPr id="5" name="Imagen 4">
            <a:extLst>
              <a:ext uri="{FF2B5EF4-FFF2-40B4-BE49-F238E27FC236}">
                <a16:creationId xmlns:a16="http://schemas.microsoft.com/office/drawing/2014/main" id="{1968EBE3-5C59-4E2C-A9DF-9A608835AEA4}"/>
              </a:ext>
            </a:extLst>
          </p:cNvPr>
          <p:cNvPicPr>
            <a:picLocks noChangeAspect="1"/>
          </p:cNvPicPr>
          <p:nvPr/>
        </p:nvPicPr>
        <p:blipFill>
          <a:blip r:embed="rId2"/>
          <a:stretch>
            <a:fillRect/>
          </a:stretch>
        </p:blipFill>
        <p:spPr>
          <a:xfrm>
            <a:off x="9601965" y="4202936"/>
            <a:ext cx="2225431" cy="1939843"/>
          </a:xfrm>
          <a:prstGeom prst="rect">
            <a:avLst/>
          </a:prstGeom>
        </p:spPr>
      </p:pic>
      <p:sp>
        <p:nvSpPr>
          <p:cNvPr id="6" name="CuadroTexto 5">
            <a:extLst>
              <a:ext uri="{FF2B5EF4-FFF2-40B4-BE49-F238E27FC236}">
                <a16:creationId xmlns:a16="http://schemas.microsoft.com/office/drawing/2014/main" id="{79AEB669-7139-4D8B-BE5B-0C0165B75277}"/>
              </a:ext>
            </a:extLst>
          </p:cNvPr>
          <p:cNvSpPr txBox="1"/>
          <p:nvPr/>
        </p:nvSpPr>
        <p:spPr>
          <a:xfrm>
            <a:off x="7157183" y="33615"/>
            <a:ext cx="5122277" cy="2031325"/>
          </a:xfrm>
          <a:prstGeom prst="rect">
            <a:avLst/>
          </a:prstGeom>
          <a:solidFill>
            <a:schemeClr val="accent3"/>
          </a:solidFill>
        </p:spPr>
        <p:txBody>
          <a:bodyPr wrap="square">
            <a:spAutoFit/>
          </a:bodyPr>
          <a:lstStyle/>
          <a:p>
            <a:r>
              <a:rPr lang="es-ES" sz="1800" i="0" dirty="0">
                <a:solidFill>
                  <a:srgbClr val="000000"/>
                </a:solidFill>
                <a:effectLst/>
                <a:latin typeface="TwCenMT-Regular"/>
              </a:rPr>
              <a:t>LA VIDA DEL SARS-COV-2 OSCILA ENTRE 0.64 A 2.64 HORES A L’AIRE (</a:t>
            </a:r>
            <a:r>
              <a:rPr lang="es-ES" sz="1800" i="0" dirty="0">
                <a:solidFill>
                  <a:srgbClr val="FF0000"/>
                </a:solidFill>
                <a:effectLst/>
                <a:latin typeface="TwCenMT-Regular"/>
              </a:rPr>
              <a:t>RELACIONADO CON VAPOR O AEROSOLES).</a:t>
            </a:r>
            <a:br>
              <a:rPr lang="es-ES" sz="1800" i="0" dirty="0">
                <a:solidFill>
                  <a:srgbClr val="000000"/>
                </a:solidFill>
                <a:effectLst/>
                <a:latin typeface="TwCenMT-Regular"/>
              </a:rPr>
            </a:br>
            <a:r>
              <a:rPr lang="es-ES" sz="1800" i="0" dirty="0">
                <a:solidFill>
                  <a:srgbClr val="000000"/>
                </a:solidFill>
                <a:effectLst/>
                <a:latin typeface="ArialMT"/>
              </a:rPr>
              <a:t>• </a:t>
            </a:r>
            <a:r>
              <a:rPr lang="es-ES" sz="1800" i="0" dirty="0">
                <a:solidFill>
                  <a:srgbClr val="000000"/>
                </a:solidFill>
                <a:effectLst/>
                <a:latin typeface="TwCenMT-Regular"/>
              </a:rPr>
              <a:t>PLASTICO 48 HORES,</a:t>
            </a:r>
            <a:br>
              <a:rPr lang="es-ES" sz="1800" i="0" dirty="0">
                <a:solidFill>
                  <a:srgbClr val="000000"/>
                </a:solidFill>
                <a:effectLst/>
                <a:latin typeface="TwCenMT-Regular"/>
              </a:rPr>
            </a:br>
            <a:r>
              <a:rPr lang="es-ES" sz="1800" i="0" dirty="0">
                <a:solidFill>
                  <a:srgbClr val="000000"/>
                </a:solidFill>
                <a:effectLst/>
                <a:latin typeface="ArialMT"/>
              </a:rPr>
              <a:t>• </a:t>
            </a:r>
            <a:r>
              <a:rPr lang="es-ES" sz="1800" i="0" dirty="0">
                <a:solidFill>
                  <a:srgbClr val="000000"/>
                </a:solidFill>
                <a:effectLst/>
                <a:latin typeface="TwCenMT-Regular"/>
              </a:rPr>
              <a:t>ACERO INOXIDABLE 24 HORAS,</a:t>
            </a:r>
            <a:br>
              <a:rPr lang="es-ES" sz="1800" i="0" dirty="0">
                <a:solidFill>
                  <a:srgbClr val="000000"/>
                </a:solidFill>
                <a:effectLst/>
                <a:latin typeface="TwCenMT-Regular"/>
              </a:rPr>
            </a:br>
            <a:r>
              <a:rPr lang="es-ES" sz="1800" i="0" dirty="0">
                <a:solidFill>
                  <a:srgbClr val="000000"/>
                </a:solidFill>
                <a:effectLst/>
                <a:latin typeface="ArialMT"/>
              </a:rPr>
              <a:t>• </a:t>
            </a:r>
            <a:r>
              <a:rPr lang="es-ES" sz="1800" i="0" dirty="0">
                <a:solidFill>
                  <a:srgbClr val="000000"/>
                </a:solidFill>
                <a:effectLst/>
                <a:latin typeface="TwCenMT-Regular"/>
              </a:rPr>
              <a:t>CARTÓN DE 8 A 24 HORAS,</a:t>
            </a:r>
            <a:br>
              <a:rPr lang="es-ES" sz="1800" i="0" dirty="0">
                <a:solidFill>
                  <a:srgbClr val="000000"/>
                </a:solidFill>
                <a:effectLst/>
                <a:latin typeface="TwCenMT-Regular"/>
              </a:rPr>
            </a:br>
            <a:r>
              <a:rPr lang="es-ES" sz="1800" i="0" dirty="0">
                <a:solidFill>
                  <a:srgbClr val="000000"/>
                </a:solidFill>
                <a:effectLst/>
                <a:latin typeface="ArialMT"/>
              </a:rPr>
              <a:t>• </a:t>
            </a:r>
            <a:r>
              <a:rPr lang="es-ES" sz="1800" i="0" dirty="0">
                <a:solidFill>
                  <a:srgbClr val="000000"/>
                </a:solidFill>
                <a:effectLst/>
                <a:latin typeface="TwCenMT-Regular"/>
              </a:rPr>
              <a:t>COBRE 4 HORAS.</a:t>
            </a:r>
            <a:endParaRPr lang="ca-ES" dirty="0"/>
          </a:p>
        </p:txBody>
      </p:sp>
    </p:spTree>
    <p:extLst>
      <p:ext uri="{BB962C8B-B14F-4D97-AF65-F5344CB8AC3E}">
        <p14:creationId xmlns:p14="http://schemas.microsoft.com/office/powerpoint/2010/main" val="59732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6419260-D6FC-4406-A354-8FB7440966A0}"/>
              </a:ext>
            </a:extLst>
          </p:cNvPr>
          <p:cNvPicPr>
            <a:picLocks noChangeAspect="1"/>
          </p:cNvPicPr>
          <p:nvPr/>
        </p:nvPicPr>
        <p:blipFill>
          <a:blip r:embed="rId2"/>
          <a:stretch>
            <a:fillRect/>
          </a:stretch>
        </p:blipFill>
        <p:spPr>
          <a:xfrm>
            <a:off x="85196" y="1527475"/>
            <a:ext cx="8849818" cy="3803050"/>
          </a:xfrm>
          <a:prstGeom prst="rect">
            <a:avLst/>
          </a:prstGeom>
        </p:spPr>
      </p:pic>
      <p:sp>
        <p:nvSpPr>
          <p:cNvPr id="4" name="CuadroTexto 3">
            <a:extLst>
              <a:ext uri="{FF2B5EF4-FFF2-40B4-BE49-F238E27FC236}">
                <a16:creationId xmlns:a16="http://schemas.microsoft.com/office/drawing/2014/main" id="{FC2B31BC-F2F5-440B-8E92-A0DA01F0CB04}"/>
              </a:ext>
            </a:extLst>
          </p:cNvPr>
          <p:cNvSpPr txBox="1"/>
          <p:nvPr/>
        </p:nvSpPr>
        <p:spPr>
          <a:xfrm>
            <a:off x="9514432" y="2512492"/>
            <a:ext cx="2441543" cy="461665"/>
          </a:xfrm>
          <a:prstGeom prst="rect">
            <a:avLst/>
          </a:prstGeom>
          <a:noFill/>
        </p:spPr>
        <p:txBody>
          <a:bodyPr wrap="square" rtlCol="0">
            <a:spAutoFit/>
          </a:bodyPr>
          <a:lstStyle/>
          <a:p>
            <a:r>
              <a:rPr lang="ca-ES" sz="2400" dirty="0"/>
              <a:t>0,007% a 0,1%</a:t>
            </a:r>
          </a:p>
        </p:txBody>
      </p:sp>
      <p:sp>
        <p:nvSpPr>
          <p:cNvPr id="5" name="Rectángulo 4">
            <a:extLst>
              <a:ext uri="{FF2B5EF4-FFF2-40B4-BE49-F238E27FC236}">
                <a16:creationId xmlns:a16="http://schemas.microsoft.com/office/drawing/2014/main" id="{1B446876-E9AB-4B78-BDE6-8652F256D1E0}"/>
              </a:ext>
            </a:extLst>
          </p:cNvPr>
          <p:cNvSpPr/>
          <p:nvPr/>
        </p:nvSpPr>
        <p:spPr>
          <a:xfrm>
            <a:off x="3887937" y="2196445"/>
            <a:ext cx="618076" cy="189478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 name="Imagen 7">
            <a:extLst>
              <a:ext uri="{FF2B5EF4-FFF2-40B4-BE49-F238E27FC236}">
                <a16:creationId xmlns:a16="http://schemas.microsoft.com/office/drawing/2014/main" id="{2028ED47-4162-41CF-A8B6-559B39F59187}"/>
              </a:ext>
            </a:extLst>
          </p:cNvPr>
          <p:cNvPicPr>
            <a:picLocks noChangeAspect="1"/>
          </p:cNvPicPr>
          <p:nvPr/>
        </p:nvPicPr>
        <p:blipFill>
          <a:blip r:embed="rId3"/>
          <a:stretch>
            <a:fillRect/>
          </a:stretch>
        </p:blipFill>
        <p:spPr>
          <a:xfrm>
            <a:off x="9514432" y="59429"/>
            <a:ext cx="2225431" cy="1939843"/>
          </a:xfrm>
          <a:prstGeom prst="rect">
            <a:avLst/>
          </a:prstGeom>
        </p:spPr>
      </p:pic>
      <p:sp>
        <p:nvSpPr>
          <p:cNvPr id="9" name="CuadroTexto 8">
            <a:extLst>
              <a:ext uri="{FF2B5EF4-FFF2-40B4-BE49-F238E27FC236}">
                <a16:creationId xmlns:a16="http://schemas.microsoft.com/office/drawing/2014/main" id="{EF964E7A-725D-4831-905E-512AC0F71105}"/>
              </a:ext>
            </a:extLst>
          </p:cNvPr>
          <p:cNvSpPr txBox="1"/>
          <p:nvPr/>
        </p:nvSpPr>
        <p:spPr>
          <a:xfrm>
            <a:off x="471340" y="339365"/>
            <a:ext cx="6900421" cy="369332"/>
          </a:xfrm>
          <a:prstGeom prst="rect">
            <a:avLst/>
          </a:prstGeom>
          <a:noFill/>
        </p:spPr>
        <p:txBody>
          <a:bodyPr wrap="square" rtlCol="0">
            <a:spAutoFit/>
          </a:bodyPr>
          <a:lstStyle/>
          <a:p>
            <a:r>
              <a:rPr lang="ca-ES" b="1" dirty="0"/>
              <a:t>DESINFECCIÓN DE  VERDURAS Y CORONAVIRUS</a:t>
            </a:r>
          </a:p>
        </p:txBody>
      </p:sp>
    </p:spTree>
    <p:extLst>
      <p:ext uri="{BB962C8B-B14F-4D97-AF65-F5344CB8AC3E}">
        <p14:creationId xmlns:p14="http://schemas.microsoft.com/office/powerpoint/2010/main" val="311167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287EB9A-BF6A-4847-8AD9-742BE951511D}"/>
              </a:ext>
            </a:extLst>
          </p:cNvPr>
          <p:cNvPicPr>
            <a:picLocks noChangeAspect="1"/>
          </p:cNvPicPr>
          <p:nvPr/>
        </p:nvPicPr>
        <p:blipFill>
          <a:blip r:embed="rId2"/>
          <a:stretch>
            <a:fillRect/>
          </a:stretch>
        </p:blipFill>
        <p:spPr>
          <a:xfrm>
            <a:off x="170038" y="1123614"/>
            <a:ext cx="8797752" cy="3893132"/>
          </a:xfrm>
          <a:prstGeom prst="rect">
            <a:avLst/>
          </a:prstGeom>
        </p:spPr>
      </p:pic>
      <p:sp>
        <p:nvSpPr>
          <p:cNvPr id="6" name="Rectángulo 5">
            <a:extLst>
              <a:ext uri="{FF2B5EF4-FFF2-40B4-BE49-F238E27FC236}">
                <a16:creationId xmlns:a16="http://schemas.microsoft.com/office/drawing/2014/main" id="{CBB7F282-9960-4E18-BA6B-CE01F95DEEB4}"/>
              </a:ext>
            </a:extLst>
          </p:cNvPr>
          <p:cNvSpPr/>
          <p:nvPr/>
        </p:nvSpPr>
        <p:spPr>
          <a:xfrm>
            <a:off x="4703975" y="1858650"/>
            <a:ext cx="499621" cy="19403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8" name="Imagen 7">
            <a:extLst>
              <a:ext uri="{FF2B5EF4-FFF2-40B4-BE49-F238E27FC236}">
                <a16:creationId xmlns:a16="http://schemas.microsoft.com/office/drawing/2014/main" id="{469B9683-5A0F-4A91-876C-4340B603D556}"/>
              </a:ext>
            </a:extLst>
          </p:cNvPr>
          <p:cNvPicPr>
            <a:picLocks noChangeAspect="1"/>
          </p:cNvPicPr>
          <p:nvPr/>
        </p:nvPicPr>
        <p:blipFill>
          <a:blip r:embed="rId3"/>
          <a:stretch>
            <a:fillRect/>
          </a:stretch>
        </p:blipFill>
        <p:spPr>
          <a:xfrm>
            <a:off x="9764584" y="153693"/>
            <a:ext cx="2225431" cy="1939843"/>
          </a:xfrm>
          <a:prstGeom prst="rect">
            <a:avLst/>
          </a:prstGeom>
        </p:spPr>
      </p:pic>
      <p:sp>
        <p:nvSpPr>
          <p:cNvPr id="9" name="CuadroTexto 8">
            <a:extLst>
              <a:ext uri="{FF2B5EF4-FFF2-40B4-BE49-F238E27FC236}">
                <a16:creationId xmlns:a16="http://schemas.microsoft.com/office/drawing/2014/main" id="{9CA76E94-350C-4BD2-95E4-2EC8D21C48D6}"/>
              </a:ext>
            </a:extLst>
          </p:cNvPr>
          <p:cNvSpPr txBox="1"/>
          <p:nvPr/>
        </p:nvSpPr>
        <p:spPr>
          <a:xfrm>
            <a:off x="1564849" y="-30973"/>
            <a:ext cx="6947555" cy="369332"/>
          </a:xfrm>
          <a:prstGeom prst="rect">
            <a:avLst/>
          </a:prstGeom>
          <a:noFill/>
        </p:spPr>
        <p:txBody>
          <a:bodyPr wrap="square" rtlCol="0">
            <a:spAutoFit/>
          </a:bodyPr>
          <a:lstStyle/>
          <a:p>
            <a:r>
              <a:rPr lang="ca-ES" b="1" dirty="0"/>
              <a:t>DESINFECCIÓN CON PERÒXIDO DE HIDRÓGENO</a:t>
            </a:r>
          </a:p>
        </p:txBody>
      </p:sp>
    </p:spTree>
    <p:extLst>
      <p:ext uri="{BB962C8B-B14F-4D97-AF65-F5344CB8AC3E}">
        <p14:creationId xmlns:p14="http://schemas.microsoft.com/office/powerpoint/2010/main" val="38131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970174-86A9-48E3-BCF6-8DD35C976C61}"/>
              </a:ext>
            </a:extLst>
          </p:cNvPr>
          <p:cNvSpPr txBox="1"/>
          <p:nvPr/>
        </p:nvSpPr>
        <p:spPr>
          <a:xfrm>
            <a:off x="169682" y="67468"/>
            <a:ext cx="8597246" cy="5632311"/>
          </a:xfrm>
          <a:prstGeom prst="rect">
            <a:avLst/>
          </a:prstGeom>
          <a:noFill/>
        </p:spPr>
        <p:txBody>
          <a:bodyPr wrap="square" rtlCol="0">
            <a:spAutoFit/>
          </a:bodyPr>
          <a:lstStyle/>
          <a:p>
            <a:r>
              <a:rPr lang="ca-ES" b="1" dirty="0"/>
              <a:t>PREPARACIÓN DE ALIMENTOS</a:t>
            </a:r>
          </a:p>
          <a:p>
            <a:endParaRPr lang="ca-ES" dirty="0"/>
          </a:p>
          <a:p>
            <a:pPr marL="285750" indent="-285750">
              <a:buFont typeface="Arial" panose="020B0604020202020204" pitchFamily="34" charset="0"/>
              <a:buChar char="•"/>
            </a:pPr>
            <a:r>
              <a:rPr lang="ca-ES" b="1" dirty="0"/>
              <a:t>LAVADO DE MANOS ANTES Y DESPUÉS DE PREPARAR ALIMENTOS.</a:t>
            </a:r>
          </a:p>
          <a:p>
            <a:pPr marL="285750" indent="-285750">
              <a:buFont typeface="Arial" panose="020B0604020202020204" pitchFamily="34" charset="0"/>
              <a:buChar char="•"/>
            </a:pPr>
            <a:endParaRPr lang="ca-ES" b="1" dirty="0"/>
          </a:p>
          <a:p>
            <a:pPr marL="285750" indent="-285750">
              <a:buFont typeface="Arial" panose="020B0604020202020204" pitchFamily="34" charset="0"/>
              <a:buChar char="•"/>
            </a:pPr>
            <a:r>
              <a:rPr lang="ca-ES" b="1" dirty="0"/>
              <a:t>LAVADO DE MANOS DURANTE UN MÍNINO DE 20 SEGUNDOS ACON AGUA TIBIA Y JABÓN (ENTRE LOS DEDOS Y EL PULGAR TAMBÉN).</a:t>
            </a:r>
          </a:p>
          <a:p>
            <a:pPr marL="285750" indent="-285750">
              <a:buFont typeface="Arial" panose="020B0604020202020204" pitchFamily="34" charset="0"/>
              <a:buChar char="•"/>
            </a:pPr>
            <a:endParaRPr lang="ca-ES" b="1" dirty="0"/>
          </a:p>
          <a:p>
            <a:pPr marL="285750" indent="-285750">
              <a:buFont typeface="Arial" panose="020B0604020202020204" pitchFamily="34" charset="0"/>
              <a:buChar char="•"/>
            </a:pPr>
            <a:r>
              <a:rPr lang="ca-ES" b="1" dirty="0"/>
              <a:t>CUANDO ESTORNUDAMOS CUBRIRSE LA BOCA Y NARIZ CON PAÑUELO DE UN SÓLO USO O CON EL BRAZO. LUEGO LAVARSE LAS MANOS. </a:t>
            </a:r>
          </a:p>
          <a:p>
            <a:endParaRPr lang="ca-ES" b="1" dirty="0"/>
          </a:p>
          <a:p>
            <a:pPr marL="285750" indent="-285750">
              <a:buFont typeface="Arial" panose="020B0604020202020204" pitchFamily="34" charset="0"/>
              <a:buChar char="•"/>
            </a:pPr>
            <a:r>
              <a:rPr lang="ca-ES" b="1" dirty="0"/>
              <a:t>UTILIZAR MASCARETA Y GUANTES.</a:t>
            </a:r>
          </a:p>
          <a:p>
            <a:pPr marL="285750" indent="-285750">
              <a:buFont typeface="Arial" panose="020B0604020202020204" pitchFamily="34" charset="0"/>
              <a:buChar char="•"/>
            </a:pPr>
            <a:endParaRPr lang="ca-ES" b="1" dirty="0"/>
          </a:p>
          <a:p>
            <a:pPr marL="285750" indent="-285750">
              <a:buFont typeface="Arial" panose="020B0604020202020204" pitchFamily="34" charset="0"/>
              <a:buChar char="•"/>
            </a:pPr>
            <a:r>
              <a:rPr lang="ca-ES" b="1" dirty="0"/>
              <a:t>NO TOCAR LA CARA, OJO, BOCA.</a:t>
            </a:r>
          </a:p>
          <a:p>
            <a:endParaRPr lang="ca-ES" b="1" dirty="0"/>
          </a:p>
          <a:p>
            <a:pPr marL="285750" indent="-285750">
              <a:buFont typeface="Arial" panose="020B0604020202020204" pitchFamily="34" charset="0"/>
              <a:buChar char="•"/>
            </a:pPr>
            <a:r>
              <a:rPr lang="ca-ES" b="1" dirty="0"/>
              <a:t>LAVADO Y DESINFECCIÓN DE FRUTA Y VERDURA CON AGUA Y LEJÍA A UNA CONCENTRACIÓN MÍNIMA DE 0,1% DURANTE AL MENOS 1 MINUTO.</a:t>
            </a:r>
          </a:p>
          <a:p>
            <a:pPr marL="285750" indent="-285750">
              <a:buFont typeface="Arial" panose="020B0604020202020204" pitchFamily="34" charset="0"/>
              <a:buChar char="•"/>
            </a:pPr>
            <a:endParaRPr lang="ca-ES" b="1" dirty="0"/>
          </a:p>
          <a:p>
            <a:pPr marL="285750" indent="-285750">
              <a:buFont typeface="Arial" panose="020B0604020202020204" pitchFamily="34" charset="0"/>
              <a:buChar char="•"/>
            </a:pPr>
            <a:r>
              <a:rPr lang="ca-ES" b="1" dirty="0"/>
              <a:t>EN COMIDAS CALIENTES (&gt; A 75ºC) MÍNIMO EN EL CORAZÓN DEL PRODUCTO – EL VIRUS MORIRÁ.</a:t>
            </a:r>
          </a:p>
          <a:p>
            <a:endParaRPr lang="ca-ES" dirty="0"/>
          </a:p>
        </p:txBody>
      </p:sp>
      <p:sp>
        <p:nvSpPr>
          <p:cNvPr id="4" name="CuadroTexto 3">
            <a:extLst>
              <a:ext uri="{FF2B5EF4-FFF2-40B4-BE49-F238E27FC236}">
                <a16:creationId xmlns:a16="http://schemas.microsoft.com/office/drawing/2014/main" id="{6E2C7DB8-C8CA-4B2D-A078-5C6EA8A88859}"/>
              </a:ext>
            </a:extLst>
          </p:cNvPr>
          <p:cNvSpPr txBox="1"/>
          <p:nvPr/>
        </p:nvSpPr>
        <p:spPr>
          <a:xfrm>
            <a:off x="0" y="5592809"/>
            <a:ext cx="11877772" cy="830997"/>
          </a:xfrm>
          <a:prstGeom prst="rect">
            <a:avLst/>
          </a:prstGeom>
          <a:noFill/>
        </p:spPr>
        <p:txBody>
          <a:bodyPr wrap="square" rtlCol="0">
            <a:spAutoFit/>
          </a:bodyPr>
          <a:lstStyle/>
          <a:p>
            <a:r>
              <a:rPr lang="ca-ES" sz="2400" dirty="0">
                <a:solidFill>
                  <a:srgbClr val="0070C0"/>
                </a:solidFill>
              </a:rPr>
              <a:t>PERSONAS CON SIMPTOMAS NO PODRÁN TRABAJAR- ESTO NO CAMBIA- SIEMPRE HA DEBIDO DE SER ASÍ</a:t>
            </a:r>
          </a:p>
        </p:txBody>
      </p:sp>
      <p:pic>
        <p:nvPicPr>
          <p:cNvPr id="5" name="Imagen 4">
            <a:extLst>
              <a:ext uri="{FF2B5EF4-FFF2-40B4-BE49-F238E27FC236}">
                <a16:creationId xmlns:a16="http://schemas.microsoft.com/office/drawing/2014/main" id="{DE023F2E-A789-4392-BA38-55AFCC589B00}"/>
              </a:ext>
            </a:extLst>
          </p:cNvPr>
          <p:cNvPicPr>
            <a:picLocks noChangeAspect="1"/>
          </p:cNvPicPr>
          <p:nvPr/>
        </p:nvPicPr>
        <p:blipFill>
          <a:blip r:embed="rId2">
            <a:alphaModFix amt="43000"/>
          </a:blip>
          <a:stretch>
            <a:fillRect/>
          </a:stretch>
        </p:blipFill>
        <p:spPr>
          <a:xfrm>
            <a:off x="8218840" y="39187"/>
            <a:ext cx="3894927" cy="2411782"/>
          </a:xfrm>
          <a:prstGeom prst="rect">
            <a:avLst/>
          </a:prstGeom>
        </p:spPr>
      </p:pic>
    </p:spTree>
    <p:extLst>
      <p:ext uri="{BB962C8B-B14F-4D97-AF65-F5344CB8AC3E}">
        <p14:creationId xmlns:p14="http://schemas.microsoft.com/office/powerpoint/2010/main" val="425722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D5EC971-C3B0-4920-A4B5-07A2CD746B89}"/>
              </a:ext>
            </a:extLst>
          </p:cNvPr>
          <p:cNvGraphicFramePr/>
          <p:nvPr>
            <p:extLst>
              <p:ext uri="{D42A27DB-BD31-4B8C-83A1-F6EECF244321}">
                <p14:modId xmlns:p14="http://schemas.microsoft.com/office/powerpoint/2010/main" val="2044188327"/>
              </p:ext>
            </p:extLst>
          </p:nvPr>
        </p:nvGraphicFramePr>
        <p:xfrm>
          <a:off x="176489" y="705673"/>
          <a:ext cx="11510129" cy="132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E2830FF-F58C-47A5-8D45-35306E163F6C}"/>
              </a:ext>
            </a:extLst>
          </p:cNvPr>
          <p:cNvSpPr txBox="1"/>
          <p:nvPr/>
        </p:nvSpPr>
        <p:spPr>
          <a:xfrm>
            <a:off x="0" y="19492"/>
            <a:ext cx="5015060" cy="523220"/>
          </a:xfrm>
          <a:prstGeom prst="rect">
            <a:avLst/>
          </a:prstGeom>
          <a:noFill/>
        </p:spPr>
        <p:txBody>
          <a:bodyPr wrap="square" rtlCol="0">
            <a:spAutoFit/>
          </a:bodyPr>
          <a:lstStyle/>
          <a:p>
            <a:r>
              <a:rPr lang="ca-ES" sz="2800" b="1" dirty="0">
                <a:solidFill>
                  <a:srgbClr val="00B050"/>
                </a:solidFill>
              </a:rPr>
              <a:t>GESTIÓN DEL CAMBIO</a:t>
            </a:r>
          </a:p>
        </p:txBody>
      </p:sp>
      <p:sp>
        <p:nvSpPr>
          <p:cNvPr id="7" name="CuadroTexto 6">
            <a:extLst>
              <a:ext uri="{FF2B5EF4-FFF2-40B4-BE49-F238E27FC236}">
                <a16:creationId xmlns:a16="http://schemas.microsoft.com/office/drawing/2014/main" id="{C5F4E4B2-ACC8-44B7-A3E7-A4DCF45BAB88}"/>
              </a:ext>
            </a:extLst>
          </p:cNvPr>
          <p:cNvSpPr txBox="1"/>
          <p:nvPr/>
        </p:nvSpPr>
        <p:spPr>
          <a:xfrm>
            <a:off x="3915788" y="-5572"/>
            <a:ext cx="7905425" cy="461665"/>
          </a:xfrm>
          <a:prstGeom prst="rect">
            <a:avLst/>
          </a:prstGeom>
          <a:noFill/>
        </p:spPr>
        <p:txBody>
          <a:bodyPr wrap="square" rtlCol="0">
            <a:spAutoFit/>
          </a:bodyPr>
          <a:lstStyle/>
          <a:p>
            <a:r>
              <a:rPr lang="ca-ES" sz="2400" b="1" dirty="0"/>
              <a:t>ETAPA</a:t>
            </a:r>
            <a:r>
              <a:rPr lang="ca-ES" sz="2400" dirty="0"/>
              <a:t> 1:  DURANTE ETAPA DE CONFINAMIENTO</a:t>
            </a:r>
          </a:p>
        </p:txBody>
      </p:sp>
      <p:sp>
        <p:nvSpPr>
          <p:cNvPr id="8" name="CuadroTexto 7">
            <a:extLst>
              <a:ext uri="{FF2B5EF4-FFF2-40B4-BE49-F238E27FC236}">
                <a16:creationId xmlns:a16="http://schemas.microsoft.com/office/drawing/2014/main" id="{80905E73-E0C4-4D30-8499-9B810F4D519B}"/>
              </a:ext>
            </a:extLst>
          </p:cNvPr>
          <p:cNvSpPr txBox="1"/>
          <p:nvPr/>
        </p:nvSpPr>
        <p:spPr>
          <a:xfrm>
            <a:off x="69129" y="2256852"/>
            <a:ext cx="5492685" cy="3139321"/>
          </a:xfrm>
          <a:prstGeom prst="rect">
            <a:avLst/>
          </a:prstGeom>
          <a:noFill/>
        </p:spPr>
        <p:txBody>
          <a:bodyPr wrap="square" rtlCol="0">
            <a:spAutoFit/>
          </a:bodyPr>
          <a:lstStyle/>
          <a:p>
            <a:pPr marL="285750" indent="-285750">
              <a:buFont typeface="Arial" panose="020B0604020202020204" pitchFamily="34" charset="0"/>
              <a:buChar char="•"/>
            </a:pPr>
            <a:r>
              <a:rPr lang="es-ES" dirty="0"/>
              <a:t>¿Tengo cosas que no uso?</a:t>
            </a:r>
          </a:p>
          <a:p>
            <a:pPr marL="285750" indent="-285750">
              <a:buFont typeface="Arial" panose="020B0604020202020204" pitchFamily="34" charset="0"/>
              <a:buChar char="•"/>
            </a:pPr>
            <a:r>
              <a:rPr lang="es-ES" dirty="0"/>
              <a:t>¿Mis instalaciones están limpias?</a:t>
            </a:r>
          </a:p>
          <a:p>
            <a:pPr marL="285750" indent="-285750">
              <a:buFont typeface="Arial" panose="020B0604020202020204" pitchFamily="34" charset="0"/>
              <a:buChar char="•"/>
            </a:pPr>
            <a:r>
              <a:rPr lang="es-ES" dirty="0"/>
              <a:t>¿Es fácil limpiar todos los rincones y suelos?</a:t>
            </a:r>
          </a:p>
          <a:p>
            <a:pPr marL="285750" indent="-285750">
              <a:buFont typeface="Arial" panose="020B0604020202020204" pitchFamily="34" charset="0"/>
              <a:buChar char="•"/>
            </a:pPr>
            <a:r>
              <a:rPr lang="es-ES" dirty="0"/>
              <a:t>¿He revisado con detenimiento que no haya alguna vía de ingreso de roedores? </a:t>
            </a:r>
          </a:p>
          <a:p>
            <a:pPr marL="285750" indent="-285750">
              <a:buFont typeface="Arial" panose="020B0604020202020204" pitchFamily="34" charset="0"/>
              <a:buChar char="•"/>
            </a:pPr>
            <a:r>
              <a:rPr lang="es-ES" dirty="0"/>
              <a:t>¿Mi maquinaria y equipos funciona con efectividad? ¿Se ha desmontado?</a:t>
            </a:r>
          </a:p>
          <a:p>
            <a:pPr marL="285750" indent="-285750">
              <a:buFont typeface="Arial" panose="020B0604020202020204" pitchFamily="34" charset="0"/>
              <a:buChar char="•"/>
            </a:pPr>
            <a:r>
              <a:rPr lang="es-ES" dirty="0"/>
              <a:t>¿Estoy destinando tiempo ahora a aquellas cosas para las cuales “</a:t>
            </a:r>
            <a:r>
              <a:rPr lang="es-ES" u="sng" dirty="0"/>
              <a:t>nunca tenia tiempo</a:t>
            </a:r>
            <a:r>
              <a:rPr lang="es-ES" dirty="0"/>
              <a:t>?</a:t>
            </a:r>
          </a:p>
          <a:p>
            <a:endParaRPr lang="ca-ES" dirty="0"/>
          </a:p>
          <a:p>
            <a:endParaRPr lang="ca-ES" dirty="0"/>
          </a:p>
        </p:txBody>
      </p:sp>
      <p:sp>
        <p:nvSpPr>
          <p:cNvPr id="10" name="CuadroTexto 9">
            <a:extLst>
              <a:ext uri="{FF2B5EF4-FFF2-40B4-BE49-F238E27FC236}">
                <a16:creationId xmlns:a16="http://schemas.microsoft.com/office/drawing/2014/main" id="{4C0A483D-BEE3-4856-B48C-0D3F6DBD8A6F}"/>
              </a:ext>
            </a:extLst>
          </p:cNvPr>
          <p:cNvSpPr txBox="1"/>
          <p:nvPr/>
        </p:nvSpPr>
        <p:spPr>
          <a:xfrm>
            <a:off x="5910606" y="2195297"/>
            <a:ext cx="6212265" cy="4247317"/>
          </a:xfrm>
          <a:prstGeom prst="rect">
            <a:avLst/>
          </a:prstGeom>
          <a:noFill/>
        </p:spPr>
        <p:txBody>
          <a:bodyPr wrap="square" rtlCol="0">
            <a:spAutoFit/>
          </a:bodyPr>
          <a:lstStyle/>
          <a:p>
            <a:pPr marL="285750" indent="-285750">
              <a:buFont typeface="Arial" panose="020B0604020202020204" pitchFamily="34" charset="0"/>
              <a:buChar char="•"/>
            </a:pPr>
            <a:r>
              <a:rPr lang="es-ES" dirty="0"/>
              <a:t>Eliminar todo aquello que no se usa. Incluyo materias primas caducadas, utensilios de madera o con desprendimientos…</a:t>
            </a:r>
          </a:p>
          <a:p>
            <a:pPr marL="285750" indent="-285750">
              <a:buFont typeface="Arial" panose="020B0604020202020204" pitchFamily="34" charset="0"/>
              <a:buChar char="•"/>
            </a:pPr>
            <a:r>
              <a:rPr lang="es-ES" dirty="0"/>
              <a:t>Reorganizo y mejoro (dispensadores de guantes en la pared, por ejemplo, mesas de trabajo libres, bases rodantes en zonas de almacenamiento, cubos con tapa para productos secos, cubos de basura de accionamiento no manual (¿tengo?).</a:t>
            </a:r>
          </a:p>
          <a:p>
            <a:pPr marL="285750" indent="-285750">
              <a:buFont typeface="Arial" panose="020B0604020202020204" pitchFamily="34" charset="0"/>
              <a:buChar char="•"/>
            </a:pPr>
            <a:r>
              <a:rPr lang="es-ES" dirty="0"/>
              <a:t>Desmontar, limpiar, desinfectar, enjuagar, </a:t>
            </a:r>
            <a:r>
              <a:rPr lang="es-ES" b="1" dirty="0"/>
              <a:t>secar</a:t>
            </a:r>
            <a:r>
              <a:rPr lang="es-ES" dirty="0"/>
              <a:t>.</a:t>
            </a:r>
          </a:p>
          <a:p>
            <a:pPr marL="285750" indent="-285750">
              <a:buFont typeface="Arial" panose="020B0604020202020204" pitchFamily="34" charset="0"/>
              <a:buChar char="•"/>
            </a:pPr>
            <a:r>
              <a:rPr lang="es-ES" dirty="0"/>
              <a:t>Revisamos puertas, paredes, suelos, desagües, techos (no debe pasar un lápiz), reviso los insectocutores. No puedo usar insecticidas como recuerdo.</a:t>
            </a:r>
          </a:p>
          <a:p>
            <a:pPr marL="285750" indent="-285750">
              <a:buFont typeface="Arial" panose="020B0604020202020204" pitchFamily="34" charset="0"/>
              <a:buChar char="•"/>
            </a:pPr>
            <a:r>
              <a:rPr lang="es-ES" dirty="0"/>
              <a:t>Reviso cámaras, hornos, cuchillos, lavaplatos, termómetros, máquina de lavado de mantelería, funcionamiento de lavamanos, agua caliente, dispensador de papel ¿ok?, luces.</a:t>
            </a:r>
          </a:p>
          <a:p>
            <a:endParaRPr lang="ca-ES" dirty="0"/>
          </a:p>
        </p:txBody>
      </p:sp>
    </p:spTree>
    <p:extLst>
      <p:ext uri="{BB962C8B-B14F-4D97-AF65-F5344CB8AC3E}">
        <p14:creationId xmlns:p14="http://schemas.microsoft.com/office/powerpoint/2010/main" val="31685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D5EC971-C3B0-4920-A4B5-07A2CD746B89}"/>
              </a:ext>
            </a:extLst>
          </p:cNvPr>
          <p:cNvGraphicFramePr/>
          <p:nvPr>
            <p:extLst>
              <p:ext uri="{D42A27DB-BD31-4B8C-83A1-F6EECF244321}">
                <p14:modId xmlns:p14="http://schemas.microsoft.com/office/powerpoint/2010/main" val="2277524449"/>
              </p:ext>
            </p:extLst>
          </p:nvPr>
        </p:nvGraphicFramePr>
        <p:xfrm>
          <a:off x="101074" y="369714"/>
          <a:ext cx="11510129" cy="40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E2830FF-F58C-47A5-8D45-35306E163F6C}"/>
              </a:ext>
            </a:extLst>
          </p:cNvPr>
          <p:cNvSpPr txBox="1"/>
          <p:nvPr/>
        </p:nvSpPr>
        <p:spPr>
          <a:xfrm>
            <a:off x="0" y="19492"/>
            <a:ext cx="5015060" cy="400110"/>
          </a:xfrm>
          <a:prstGeom prst="rect">
            <a:avLst/>
          </a:prstGeom>
          <a:noFill/>
        </p:spPr>
        <p:txBody>
          <a:bodyPr wrap="square" rtlCol="0">
            <a:spAutoFit/>
          </a:bodyPr>
          <a:lstStyle/>
          <a:p>
            <a:r>
              <a:rPr lang="ca-ES" sz="2000" b="1" dirty="0">
                <a:solidFill>
                  <a:srgbClr val="00B050"/>
                </a:solidFill>
              </a:rPr>
              <a:t>GESTIÓN DEL CAMBIO</a:t>
            </a:r>
          </a:p>
        </p:txBody>
      </p:sp>
      <p:sp>
        <p:nvSpPr>
          <p:cNvPr id="7" name="CuadroTexto 6">
            <a:extLst>
              <a:ext uri="{FF2B5EF4-FFF2-40B4-BE49-F238E27FC236}">
                <a16:creationId xmlns:a16="http://schemas.microsoft.com/office/drawing/2014/main" id="{C5F4E4B2-ACC8-44B7-A3E7-A4DCF45BAB88}"/>
              </a:ext>
            </a:extLst>
          </p:cNvPr>
          <p:cNvSpPr txBox="1"/>
          <p:nvPr/>
        </p:nvSpPr>
        <p:spPr>
          <a:xfrm>
            <a:off x="3915788" y="-5572"/>
            <a:ext cx="7905425" cy="369332"/>
          </a:xfrm>
          <a:prstGeom prst="rect">
            <a:avLst/>
          </a:prstGeom>
          <a:noFill/>
        </p:spPr>
        <p:txBody>
          <a:bodyPr wrap="square" rtlCol="0">
            <a:spAutoFit/>
          </a:bodyPr>
          <a:lstStyle/>
          <a:p>
            <a:r>
              <a:rPr lang="ca-ES" b="1" dirty="0"/>
              <a:t>ETAPA</a:t>
            </a:r>
            <a:r>
              <a:rPr lang="ca-ES" dirty="0"/>
              <a:t> 2:  DURANTE ETAPA DE CONFINAMIENTO</a:t>
            </a:r>
          </a:p>
        </p:txBody>
      </p:sp>
      <p:sp>
        <p:nvSpPr>
          <p:cNvPr id="8" name="CuadroTexto 7">
            <a:extLst>
              <a:ext uri="{FF2B5EF4-FFF2-40B4-BE49-F238E27FC236}">
                <a16:creationId xmlns:a16="http://schemas.microsoft.com/office/drawing/2014/main" id="{80905E73-E0C4-4D30-8499-9B810F4D519B}"/>
              </a:ext>
            </a:extLst>
          </p:cNvPr>
          <p:cNvSpPr txBox="1"/>
          <p:nvPr/>
        </p:nvSpPr>
        <p:spPr>
          <a:xfrm>
            <a:off x="1" y="1040791"/>
            <a:ext cx="4685122" cy="4093428"/>
          </a:xfrm>
          <a:prstGeom prst="rect">
            <a:avLst/>
          </a:prstGeom>
          <a:noFill/>
        </p:spPr>
        <p:txBody>
          <a:bodyPr wrap="square" rtlCol="0">
            <a:spAutoFit/>
          </a:bodyPr>
          <a:lstStyle/>
          <a:p>
            <a:pPr marL="285750" indent="-285750">
              <a:buFont typeface="Arial" panose="020B0604020202020204" pitchFamily="34" charset="0"/>
              <a:buChar char="•"/>
            </a:pPr>
            <a:r>
              <a:rPr lang="es-ES" sz="1600" dirty="0"/>
              <a:t>Entrada de clientes</a:t>
            </a:r>
          </a:p>
          <a:p>
            <a:pPr marL="285750" indent="-285750">
              <a:buFont typeface="Arial" panose="020B0604020202020204" pitchFamily="34" charset="0"/>
              <a:buChar char="•"/>
            </a:pPr>
            <a:r>
              <a:rPr lang="es-ES" sz="1600" dirty="0"/>
              <a:t>Aforamiento permitido por el gobierno: ¿cómo distribuyo?</a:t>
            </a:r>
          </a:p>
          <a:p>
            <a:pPr marL="285750" indent="-285750">
              <a:buFont typeface="Arial" panose="020B0604020202020204" pitchFamily="34" charset="0"/>
              <a:buChar char="•"/>
            </a:pPr>
            <a:r>
              <a:rPr lang="es-ES" sz="1600" dirty="0"/>
              <a:t>Entrega de platos en sala. </a:t>
            </a:r>
          </a:p>
          <a:p>
            <a:pPr marL="285750" indent="-285750">
              <a:buFont typeface="Arial" panose="020B0604020202020204" pitchFamily="34" charset="0"/>
              <a:buChar char="•"/>
            </a:pPr>
            <a:r>
              <a:rPr lang="es-ES" sz="1600" b="1" dirty="0"/>
              <a:t>Recogida de platos (Punto muy crítico). </a:t>
            </a:r>
          </a:p>
          <a:p>
            <a:pPr marL="285750" indent="-285750">
              <a:buFont typeface="Arial" panose="020B0604020202020204" pitchFamily="34" charset="0"/>
              <a:buChar char="•"/>
            </a:pPr>
            <a:r>
              <a:rPr lang="es-ES" sz="1600" dirty="0"/>
              <a:t>Desinfección de mesas y asientos después de cada uso: ¿quién lo hará? </a:t>
            </a:r>
            <a:r>
              <a:rPr lang="es-ES" sz="1600" b="1" dirty="0"/>
              <a:t>(Punto muy crítico</a:t>
            </a:r>
            <a:r>
              <a:rPr lang="es-ES" sz="1600" dirty="0"/>
              <a:t>).</a:t>
            </a:r>
          </a:p>
          <a:p>
            <a:pPr marL="285750" indent="-285750">
              <a:buFont typeface="Arial" panose="020B0604020202020204" pitchFamily="34" charset="0"/>
              <a:buChar char="•"/>
            </a:pPr>
            <a:r>
              <a:rPr lang="es-ES" sz="1600" b="1" dirty="0"/>
              <a:t>Lavado de platos </a:t>
            </a:r>
            <a:r>
              <a:rPr lang="es-ES" sz="1600" dirty="0"/>
              <a:t>(</a:t>
            </a:r>
            <a:r>
              <a:rPr lang="es-ES" sz="1600" b="1" dirty="0"/>
              <a:t>Punto muy crítico</a:t>
            </a:r>
            <a:r>
              <a:rPr lang="es-ES" sz="1600" dirty="0"/>
              <a:t>) (vapor y aerosoles).</a:t>
            </a:r>
          </a:p>
          <a:p>
            <a:pPr marL="285750" indent="-285750">
              <a:buFont typeface="Arial" panose="020B0604020202020204" pitchFamily="34" charset="0"/>
              <a:buChar char="•"/>
            </a:pPr>
            <a:r>
              <a:rPr lang="es-ES" sz="1600" dirty="0"/>
              <a:t>Pago </a:t>
            </a:r>
          </a:p>
          <a:p>
            <a:pPr marL="285750" indent="-285750">
              <a:buFont typeface="Arial" panose="020B0604020202020204" pitchFamily="34" charset="0"/>
              <a:buChar char="•"/>
            </a:pPr>
            <a:r>
              <a:rPr lang="es-ES" sz="1600" dirty="0"/>
              <a:t>Ingreso de materias primeras al local</a:t>
            </a:r>
          </a:p>
          <a:p>
            <a:pPr marL="285750" indent="-285750">
              <a:buFont typeface="Arial" panose="020B0604020202020204" pitchFamily="34" charset="0"/>
              <a:buChar char="•"/>
            </a:pPr>
            <a:r>
              <a:rPr lang="es-ES" sz="1600" dirty="0"/>
              <a:t>Superficies de desinfección frecuente </a:t>
            </a:r>
          </a:p>
          <a:p>
            <a:pPr marL="285750" indent="-285750">
              <a:buFont typeface="Arial" panose="020B0604020202020204" pitchFamily="34" charset="0"/>
              <a:buChar char="•"/>
            </a:pPr>
            <a:r>
              <a:rPr lang="es-ES" sz="1600" dirty="0"/>
              <a:t>Instrucciones sobre lavado de manos en WC de clientes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sp>
        <p:nvSpPr>
          <p:cNvPr id="3" name="CuadroTexto 2">
            <a:extLst>
              <a:ext uri="{FF2B5EF4-FFF2-40B4-BE49-F238E27FC236}">
                <a16:creationId xmlns:a16="http://schemas.microsoft.com/office/drawing/2014/main" id="{3DEB6E7D-9B83-4E54-8DF4-BA4078D78762}"/>
              </a:ext>
            </a:extLst>
          </p:cNvPr>
          <p:cNvSpPr txBox="1"/>
          <p:nvPr/>
        </p:nvSpPr>
        <p:spPr>
          <a:xfrm>
            <a:off x="5015060" y="776077"/>
            <a:ext cx="7207841" cy="7109639"/>
          </a:xfrm>
          <a:prstGeom prst="rect">
            <a:avLst/>
          </a:prstGeom>
          <a:noFill/>
        </p:spPr>
        <p:txBody>
          <a:bodyPr wrap="square" rtlCol="0">
            <a:spAutoFit/>
          </a:bodyPr>
          <a:lstStyle/>
          <a:p>
            <a:pPr marL="285750" indent="-285750">
              <a:buFont typeface="Arial" panose="020B0604020202020204" pitchFamily="34" charset="0"/>
              <a:buChar char="•"/>
            </a:pPr>
            <a:r>
              <a:rPr lang="es-ES" sz="1600" dirty="0"/>
              <a:t>Proporciono desinfectante al cliente.</a:t>
            </a:r>
          </a:p>
          <a:p>
            <a:r>
              <a:rPr lang="es-ES" sz="1600" dirty="0"/>
              <a:t>¿Quién lo hará? o tendré un dispensador y letrero. O bien implementaré un lavamanos con agua caliente, papel…</a:t>
            </a:r>
          </a:p>
          <a:p>
            <a:pPr marL="285750" indent="-285750">
              <a:buFont typeface="Arial" panose="020B0604020202020204" pitchFamily="34" charset="0"/>
              <a:buChar char="•"/>
            </a:pPr>
            <a:r>
              <a:rPr lang="es-ES" sz="1600" dirty="0"/>
              <a:t>El aforamiento será el que dicte cada país. En España será del 50% (a la fecha). </a:t>
            </a:r>
          </a:p>
          <a:p>
            <a:pPr marL="285750" indent="-285750">
              <a:buFont typeface="Arial" panose="020B0604020202020204" pitchFamily="34" charset="0"/>
              <a:buChar char="•"/>
            </a:pPr>
            <a:r>
              <a:rPr lang="es-ES" sz="1600" dirty="0"/>
              <a:t>El personal que recoge platos: guantes de diferente color o alguna diferenciación, o bien lo hace siempre una persona.</a:t>
            </a:r>
          </a:p>
          <a:p>
            <a:pPr marL="285750" indent="-285750">
              <a:buFont typeface="Arial" panose="020B0604020202020204" pitchFamily="34" charset="0"/>
              <a:buChar char="•"/>
            </a:pPr>
            <a:r>
              <a:rPr lang="es-ES" sz="1600" dirty="0"/>
              <a:t>Pensar que será necesario alguien encargado de la desinfectar las mesas y asientos. Aconsejable que sea una persona diferente a la que recoge. Si es la misma se necesita cambio de guante. </a:t>
            </a:r>
          </a:p>
          <a:p>
            <a:pPr marL="285750" indent="-285750">
              <a:buFont typeface="Arial" panose="020B0604020202020204" pitchFamily="34" charset="0"/>
              <a:buChar char="•"/>
            </a:pPr>
            <a:r>
              <a:rPr lang="es-ES" sz="1600" dirty="0"/>
              <a:t>La persona que lava estará en una zona con aerosoles, vapores. Una idea sería que en una etapa/zona previa al lavado, la vajilla sea rociada con desinfectante (ejemplo. Peróxido de hidrógeno). Y luego entre a la zona de lavado. Vigilar de cometer contaminación entre vajilla sucia y limpia.</a:t>
            </a:r>
          </a:p>
          <a:p>
            <a:pPr marL="285750" indent="-285750">
              <a:buFont typeface="Arial" panose="020B0604020202020204" pitchFamily="34" charset="0"/>
              <a:buChar char="•"/>
            </a:pPr>
            <a:r>
              <a:rPr lang="es-ES" sz="1600" dirty="0"/>
              <a:t>El pago: en caja o bien tener una bandeja donde el cliente pueda depositar el dinero. </a:t>
            </a:r>
          </a:p>
          <a:p>
            <a:pPr marL="285750" indent="-285750">
              <a:buFont typeface="Arial" panose="020B0604020202020204" pitchFamily="34" charset="0"/>
              <a:buChar char="•"/>
            </a:pPr>
            <a:r>
              <a:rPr lang="es-ES" sz="1600" dirty="0"/>
              <a:t>Entrada de productos: Tocar cartón, envases, conservas, fruta sin desinfectar, albarán del proveedor, puertas de cámara, almacén, </a:t>
            </a:r>
            <a:r>
              <a:rPr lang="es-ES" sz="1600" dirty="0" err="1"/>
              <a:t>etc</a:t>
            </a:r>
            <a:r>
              <a:rPr lang="es-ES" sz="1600" b="1" dirty="0"/>
              <a:t>: SIN GUANTE</a:t>
            </a:r>
            <a:r>
              <a:rPr lang="es-ES" sz="1600" dirty="0"/>
              <a:t>. </a:t>
            </a:r>
            <a:r>
              <a:rPr lang="es-ES" sz="1600" b="1" dirty="0"/>
              <a:t>Seguidamente</a:t>
            </a:r>
            <a:r>
              <a:rPr lang="es-ES" sz="1600" dirty="0"/>
              <a:t> nos lavamos las manos. </a:t>
            </a:r>
          </a:p>
          <a:p>
            <a:pPr marL="285750" indent="-285750">
              <a:buFont typeface="Arial" panose="020B0604020202020204" pitchFamily="34" charset="0"/>
              <a:buChar char="•"/>
            </a:pPr>
            <a:r>
              <a:rPr lang="es-ES" sz="1600" dirty="0"/>
              <a:t>El guante se usará sólo si voy a tocar alimentos listos para el consumo. Siempre con manos limpias.</a:t>
            </a:r>
          </a:p>
          <a:p>
            <a:pPr marL="285750" indent="-285750">
              <a:buFont typeface="Arial" panose="020B0604020202020204" pitchFamily="34" charset="0"/>
              <a:buChar char="•"/>
            </a:pPr>
            <a:r>
              <a:rPr lang="es-ES" sz="1600" dirty="0"/>
              <a:t>Las superficies o puntos que se deben ir limpiando: puertas exteriores e interiores, en el </a:t>
            </a:r>
            <a:r>
              <a:rPr lang="es-ES" sz="1600" dirty="0" err="1"/>
              <a:t>wc</a:t>
            </a:r>
            <a:r>
              <a:rPr lang="es-ES" sz="1600" dirty="0"/>
              <a:t> grifos, pulsadores de la cisterna de wáter, interruptor de luz, datafonos, etc.</a:t>
            </a:r>
          </a:p>
          <a:p>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ca-ES" dirty="0"/>
          </a:p>
        </p:txBody>
      </p:sp>
    </p:spTree>
    <p:extLst>
      <p:ext uri="{BB962C8B-B14F-4D97-AF65-F5344CB8AC3E}">
        <p14:creationId xmlns:p14="http://schemas.microsoft.com/office/powerpoint/2010/main" val="36052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
  <TotalTime>1704</TotalTime>
  <Words>1156</Words>
  <Application>Microsoft Office PowerPoint</Application>
  <PresentationFormat>Panorámica</PresentationFormat>
  <Paragraphs>135</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ArialMT</vt:lpstr>
      <vt:lpstr>Calibri</vt:lpstr>
      <vt:lpstr>Calibri Light</vt:lpstr>
      <vt:lpstr>TwCenMT-Regular</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SEGUR ALIMENTÀRIA CONSULTORIA I FORMACIÓ</dc:creator>
  <cp:lastModifiedBy>SEGUR ALIMENTÀRIA CONSULTORIA I FORMACIÓ</cp:lastModifiedBy>
  <cp:revision>35</cp:revision>
  <cp:lastPrinted>2020-05-05T15:04:01Z</cp:lastPrinted>
  <dcterms:created xsi:type="dcterms:W3CDTF">2020-04-06T09:41:26Z</dcterms:created>
  <dcterms:modified xsi:type="dcterms:W3CDTF">2020-05-05T15:25:31Z</dcterms:modified>
</cp:coreProperties>
</file>